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48"/>
  </p:notesMasterIdLst>
  <p:sldIdLst>
    <p:sldId id="257" r:id="rId5"/>
    <p:sldId id="258" r:id="rId6"/>
    <p:sldId id="259" r:id="rId7"/>
    <p:sldId id="269" r:id="rId8"/>
    <p:sldId id="313" r:id="rId9"/>
    <p:sldId id="267" r:id="rId10"/>
    <p:sldId id="268" r:id="rId11"/>
    <p:sldId id="282" r:id="rId12"/>
    <p:sldId id="283" r:id="rId13"/>
    <p:sldId id="285" r:id="rId14"/>
    <p:sldId id="286" r:id="rId15"/>
    <p:sldId id="287" r:id="rId16"/>
    <p:sldId id="295" r:id="rId17"/>
    <p:sldId id="296" r:id="rId18"/>
    <p:sldId id="297" r:id="rId19"/>
    <p:sldId id="298" r:id="rId20"/>
    <p:sldId id="299" r:id="rId21"/>
    <p:sldId id="288" r:id="rId22"/>
    <p:sldId id="289" r:id="rId23"/>
    <p:sldId id="290" r:id="rId24"/>
    <p:sldId id="291" r:id="rId25"/>
    <p:sldId id="292" r:id="rId26"/>
    <p:sldId id="293" r:id="rId27"/>
    <p:sldId id="272" r:id="rId28"/>
    <p:sldId id="300" r:id="rId29"/>
    <p:sldId id="301" r:id="rId30"/>
    <p:sldId id="303" r:id="rId31"/>
    <p:sldId id="304" r:id="rId32"/>
    <p:sldId id="305" r:id="rId33"/>
    <p:sldId id="278" r:id="rId34"/>
    <p:sldId id="314" r:id="rId35"/>
    <p:sldId id="281" r:id="rId36"/>
    <p:sldId id="315" r:id="rId37"/>
    <p:sldId id="309" r:id="rId38"/>
    <p:sldId id="276" r:id="rId39"/>
    <p:sldId id="277" r:id="rId40"/>
    <p:sldId id="310" r:id="rId41"/>
    <p:sldId id="311" r:id="rId42"/>
    <p:sldId id="317" r:id="rId43"/>
    <p:sldId id="320" r:id="rId44"/>
    <p:sldId id="321" r:id="rId45"/>
    <p:sldId id="312" r:id="rId46"/>
    <p:sldId id="270" r:id="rId47"/>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DDD9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D86EF3-7544-E626-7277-224C3B924B28}" v="15" dt="2024-05-16T14:34:52.7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03"/>
    <p:restoredTop sz="57785" autoAdjust="0"/>
  </p:normalViewPr>
  <p:slideViewPr>
    <p:cSldViewPr snapToGrid="0">
      <p:cViewPr varScale="1">
        <p:scale>
          <a:sx n="72" d="100"/>
          <a:sy n="72" d="100"/>
        </p:scale>
        <p:origin x="3298"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hieu Waeber" userId="S::mathieu.waeber@un.org::04d8e935-c572-4115-98a5-81e3624f76bd" providerId="AD" clId="Web-{F1D86EF3-7544-E626-7277-224C3B924B28}"/>
    <pc:docChg chg="modSld">
      <pc:chgData name="Mathieu Waeber" userId="S::mathieu.waeber@un.org::04d8e935-c572-4115-98a5-81e3624f76bd" providerId="AD" clId="Web-{F1D86EF3-7544-E626-7277-224C3B924B28}" dt="2024-05-16T14:34:47.889" v="14" actId="20577"/>
      <pc:docMkLst>
        <pc:docMk/>
      </pc:docMkLst>
      <pc:sldChg chg="modSp modNotes">
        <pc:chgData name="Mathieu Waeber" userId="S::mathieu.waeber@un.org::04d8e935-c572-4115-98a5-81e3624f76bd" providerId="AD" clId="Web-{F1D86EF3-7544-E626-7277-224C3B924B28}" dt="2024-05-16T14:03:31.682" v="10" actId="20577"/>
        <pc:sldMkLst>
          <pc:docMk/>
          <pc:sldMk cId="2271791464" sldId="268"/>
        </pc:sldMkLst>
        <pc:spChg chg="mod">
          <ac:chgData name="Mathieu Waeber" userId="S::mathieu.waeber@un.org::04d8e935-c572-4115-98a5-81e3624f76bd" providerId="AD" clId="Web-{F1D86EF3-7544-E626-7277-224C3B924B28}" dt="2024-05-16T14:03:31.682" v="10" actId="20577"/>
          <ac:spMkLst>
            <pc:docMk/>
            <pc:sldMk cId="2271791464" sldId="268"/>
            <ac:spMk id="3" creationId="{7A6F29F7-B8F1-3C4C-A4AA-EDF32A5FE26A}"/>
          </ac:spMkLst>
        </pc:spChg>
      </pc:sldChg>
      <pc:sldChg chg="modSp">
        <pc:chgData name="Mathieu Waeber" userId="S::mathieu.waeber@un.org::04d8e935-c572-4115-98a5-81e3624f76bd" providerId="AD" clId="Web-{F1D86EF3-7544-E626-7277-224C3B924B28}" dt="2024-05-16T14:34:47.889" v="14" actId="20577"/>
        <pc:sldMkLst>
          <pc:docMk/>
          <pc:sldMk cId="919997367" sldId="277"/>
        </pc:sldMkLst>
        <pc:spChg chg="mod">
          <ac:chgData name="Mathieu Waeber" userId="S::mathieu.waeber@un.org::04d8e935-c572-4115-98a5-81e3624f76bd" providerId="AD" clId="Web-{F1D86EF3-7544-E626-7277-224C3B924B28}" dt="2024-05-16T14:34:47.889" v="14" actId="20577"/>
          <ac:spMkLst>
            <pc:docMk/>
            <pc:sldMk cId="919997367" sldId="277"/>
            <ac:spMk id="3" creationId="{7A6F29F7-B8F1-3C4C-A4AA-EDF32A5FE26A}"/>
          </ac:spMkLst>
        </pc:spChg>
      </pc:sldChg>
      <pc:sldChg chg="modSp">
        <pc:chgData name="Mathieu Waeber" userId="S::mathieu.waeber@un.org::04d8e935-c572-4115-98a5-81e3624f76bd" providerId="AD" clId="Web-{F1D86EF3-7544-E626-7277-224C3B924B28}" dt="2024-05-16T14:08:23.764" v="11" actId="20577"/>
        <pc:sldMkLst>
          <pc:docMk/>
          <pc:sldMk cId="2652319666" sldId="296"/>
        </pc:sldMkLst>
        <pc:spChg chg="mod">
          <ac:chgData name="Mathieu Waeber" userId="S::mathieu.waeber@un.org::04d8e935-c572-4115-98a5-81e3624f76bd" providerId="AD" clId="Web-{F1D86EF3-7544-E626-7277-224C3B924B28}" dt="2024-05-16T14:08:23.764" v="11" actId="20577"/>
          <ac:spMkLst>
            <pc:docMk/>
            <pc:sldMk cId="2652319666" sldId="296"/>
            <ac:spMk id="4" creationId="{CE6C81FA-12C9-8D41-981C-444FF88934DA}"/>
          </ac:spMkLst>
        </pc:spChg>
      </pc:sldChg>
      <pc:sldChg chg="modNotes">
        <pc:chgData name="Mathieu Waeber" userId="S::mathieu.waeber@un.org::04d8e935-c572-4115-98a5-81e3624f76bd" providerId="AD" clId="Web-{F1D86EF3-7544-E626-7277-224C3B924B28}" dt="2024-05-16T14:31:23.156" v="13"/>
        <pc:sldMkLst>
          <pc:docMk/>
          <pc:sldMk cId="584320367" sldId="304"/>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3F0A09-7431-B847-A599-65826544004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E2E0A656-95A5-7D46-926D-6AB6A9915192}">
      <dgm:prSet phldrT="[Text]" custT="1"/>
      <dgm:spPr>
        <a:solidFill>
          <a:srgbClr val="4F81BD"/>
        </a:solidFill>
      </dgm:spPr>
      <dgm:t>
        <a:bodyPr/>
        <a:lstStyle/>
        <a:p>
          <a:r>
            <a:rPr lang="en-GB" sz="1800"/>
            <a:t>Recall UN Hazard </a:t>
          </a:r>
          <a:r>
            <a:rPr lang="en-GB" sz="1800">
              <a:latin typeface="Arial" panose="020B0604020202020204"/>
            </a:rPr>
            <a:t>Classification</a:t>
          </a:r>
          <a:r>
            <a:rPr lang="en-GB" sz="1800"/>
            <a:t> Code systems and compatibility groups</a:t>
          </a:r>
          <a:endParaRPr lang="en-GB" sz="1800" dirty="0"/>
        </a:p>
      </dgm:t>
    </dgm:pt>
    <dgm:pt modelId="{D39BDA30-E57E-8046-86D4-478AD82C9A01}" type="parTrans" cxnId="{152A8A8B-5376-CE4D-9EC5-3D89CE952CB4}">
      <dgm:prSet/>
      <dgm:spPr/>
      <dgm:t>
        <a:bodyPr/>
        <a:lstStyle/>
        <a:p>
          <a:endParaRPr lang="en-GB" sz="2400"/>
        </a:p>
      </dgm:t>
    </dgm:pt>
    <dgm:pt modelId="{C3799A20-F0C1-C142-A7D7-0DBC6F51BE0C}" type="sibTrans" cxnId="{152A8A8B-5376-CE4D-9EC5-3D89CE952CB4}">
      <dgm:prSet/>
      <dgm:spPr/>
      <dgm:t>
        <a:bodyPr/>
        <a:lstStyle/>
        <a:p>
          <a:endParaRPr lang="en-GB" sz="2400"/>
        </a:p>
      </dgm:t>
    </dgm:pt>
    <dgm:pt modelId="{2353F63B-533D-C246-984C-B99BBCAE9879}">
      <dgm:prSet phldrT="[Text]" custT="1"/>
      <dgm:spPr>
        <a:solidFill>
          <a:srgbClr val="4F81BD"/>
        </a:solidFill>
      </dgm:spPr>
      <dgm:t>
        <a:bodyPr/>
        <a:lstStyle/>
        <a:p>
          <a:r>
            <a:rPr lang="en-GB" sz="1800"/>
            <a:t>Discuss UN Hazard </a:t>
          </a:r>
          <a:r>
            <a:rPr lang="en-GB" sz="1800">
              <a:latin typeface="Arial" panose="020B0604020202020204"/>
            </a:rPr>
            <a:t>Classification</a:t>
          </a:r>
          <a:r>
            <a:rPr lang="en-GB" sz="1800"/>
            <a:t> Code mixing rule</a:t>
          </a:r>
          <a:endParaRPr lang="en-GB" sz="1800" dirty="0"/>
        </a:p>
      </dgm:t>
    </dgm:pt>
    <dgm:pt modelId="{B36E4355-8CF1-A449-8446-D156C30F121A}" type="parTrans" cxnId="{F3C212B4-00B8-454A-AEE6-D93314A74559}">
      <dgm:prSet/>
      <dgm:spPr/>
      <dgm:t>
        <a:bodyPr/>
        <a:lstStyle/>
        <a:p>
          <a:endParaRPr lang="en-GB" sz="2400"/>
        </a:p>
      </dgm:t>
    </dgm:pt>
    <dgm:pt modelId="{6CE382CA-8DE5-6C4D-91FF-75A35C49BD67}" type="sibTrans" cxnId="{F3C212B4-00B8-454A-AEE6-D93314A74559}">
      <dgm:prSet/>
      <dgm:spPr/>
      <dgm:t>
        <a:bodyPr/>
        <a:lstStyle/>
        <a:p>
          <a:endParaRPr lang="en-GB" sz="2400"/>
        </a:p>
      </dgm:t>
    </dgm:pt>
    <dgm:pt modelId="{8CE589D9-9FA0-5749-9407-364D0E148CDA}">
      <dgm:prSet custT="1"/>
      <dgm:spPr>
        <a:solidFill>
          <a:srgbClr val="4F81BD"/>
        </a:solidFill>
      </dgm:spPr>
      <dgm:t>
        <a:bodyPr/>
        <a:lstStyle/>
        <a:p>
          <a:r>
            <a:rPr lang="en-GB" sz="1800" dirty="0"/>
            <a:t>Apply the Hazard </a:t>
          </a:r>
          <a:r>
            <a:rPr lang="en-GB" sz="1800" dirty="0">
              <a:latin typeface="Arial" panose="020B0604020202020204"/>
            </a:rPr>
            <a:t>Classification</a:t>
          </a:r>
          <a:r>
            <a:rPr lang="en-GB" sz="1800" dirty="0"/>
            <a:t> Code mixing rules to an ammunition container and to ammunition transportation</a:t>
          </a:r>
          <a:endParaRPr lang="en-IE" sz="1800" dirty="0"/>
        </a:p>
      </dgm:t>
    </dgm:pt>
    <dgm:pt modelId="{E4496AC7-825D-8E41-A8CE-C616A4466063}" type="parTrans" cxnId="{D9D5F1B9-86E7-6345-91CA-F8CD42422BDC}">
      <dgm:prSet/>
      <dgm:spPr/>
      <dgm:t>
        <a:bodyPr/>
        <a:lstStyle/>
        <a:p>
          <a:endParaRPr lang="en-GB" sz="2400"/>
        </a:p>
      </dgm:t>
    </dgm:pt>
    <dgm:pt modelId="{601B599A-0518-C943-A632-C86DE8469BB5}" type="sibTrans" cxnId="{D9D5F1B9-86E7-6345-91CA-F8CD42422BDC}">
      <dgm:prSet/>
      <dgm:spPr/>
      <dgm:t>
        <a:bodyPr/>
        <a:lstStyle/>
        <a:p>
          <a:endParaRPr lang="en-GB" sz="2400"/>
        </a:p>
      </dgm:t>
    </dgm:pt>
    <dgm:pt modelId="{257FEB65-BD4A-A242-9B26-C92EFFF3F1ED}">
      <dgm:prSet custT="1"/>
      <dgm:spPr>
        <a:solidFill>
          <a:srgbClr val="4F81BD"/>
        </a:solidFill>
      </dgm:spPr>
      <dgm:t>
        <a:bodyPr/>
        <a:lstStyle/>
        <a:p>
          <a:r>
            <a:rPr lang="en-GB" sz="1800" dirty="0"/>
            <a:t>Analyse how this would apply to a UN T/PCC Ammunition Manager</a:t>
          </a:r>
          <a:endParaRPr lang="en-IE" sz="1800" dirty="0"/>
        </a:p>
      </dgm:t>
    </dgm:pt>
    <dgm:pt modelId="{5BE19062-17B6-1442-B85B-FAE2FFED56F0}" type="parTrans" cxnId="{A8FBC044-3A1F-6743-ACB3-C1E477F27F61}">
      <dgm:prSet/>
      <dgm:spPr/>
      <dgm:t>
        <a:bodyPr/>
        <a:lstStyle/>
        <a:p>
          <a:endParaRPr lang="en-GB" sz="2400"/>
        </a:p>
      </dgm:t>
    </dgm:pt>
    <dgm:pt modelId="{8ABE7054-EF17-BB42-94D7-A7908099C803}" type="sibTrans" cxnId="{A8FBC044-3A1F-6743-ACB3-C1E477F27F61}">
      <dgm:prSet/>
      <dgm:spPr/>
      <dgm:t>
        <a:bodyPr/>
        <a:lstStyle/>
        <a:p>
          <a:endParaRPr lang="en-GB" sz="2400"/>
        </a:p>
      </dgm:t>
    </dgm:pt>
    <dgm:pt modelId="{08BA4977-F18B-8F48-B348-52E53CC62F8D}" type="pres">
      <dgm:prSet presAssocID="{653F0A09-7431-B847-A599-658265440043}" presName="linear" presStyleCnt="0">
        <dgm:presLayoutVars>
          <dgm:dir/>
          <dgm:animLvl val="lvl"/>
          <dgm:resizeHandles val="exact"/>
        </dgm:presLayoutVars>
      </dgm:prSet>
      <dgm:spPr/>
    </dgm:pt>
    <dgm:pt modelId="{C65CFB8A-BBA9-8C46-8C4C-B2AD00E55161}" type="pres">
      <dgm:prSet presAssocID="{E2E0A656-95A5-7D46-926D-6AB6A9915192}" presName="parentLin" presStyleCnt="0"/>
      <dgm:spPr/>
    </dgm:pt>
    <dgm:pt modelId="{BEA1AD3C-C107-3245-9317-584DAD9AE6D8}" type="pres">
      <dgm:prSet presAssocID="{E2E0A656-95A5-7D46-926D-6AB6A9915192}" presName="parentLeftMargin" presStyleLbl="node1" presStyleIdx="0" presStyleCnt="4"/>
      <dgm:spPr/>
    </dgm:pt>
    <dgm:pt modelId="{2D3F8B24-A441-C742-87F1-7209059F6C93}" type="pres">
      <dgm:prSet presAssocID="{E2E0A656-95A5-7D46-926D-6AB6A9915192}" presName="parentText" presStyleLbl="node1" presStyleIdx="0" presStyleCnt="4" custScaleX="121665" custScaleY="173225">
        <dgm:presLayoutVars>
          <dgm:chMax val="0"/>
          <dgm:bulletEnabled val="1"/>
        </dgm:presLayoutVars>
      </dgm:prSet>
      <dgm:spPr/>
    </dgm:pt>
    <dgm:pt modelId="{BDF56338-3897-FE48-9F35-7F6E1FEC5CD1}" type="pres">
      <dgm:prSet presAssocID="{E2E0A656-95A5-7D46-926D-6AB6A9915192}" presName="negativeSpace" presStyleCnt="0"/>
      <dgm:spPr/>
    </dgm:pt>
    <dgm:pt modelId="{B4078A03-08B8-5F4F-9261-311B3747CD61}" type="pres">
      <dgm:prSet presAssocID="{E2E0A656-95A5-7D46-926D-6AB6A9915192}" presName="childText" presStyleLbl="conFgAcc1" presStyleIdx="0" presStyleCnt="4">
        <dgm:presLayoutVars>
          <dgm:bulletEnabled val="1"/>
        </dgm:presLayoutVars>
      </dgm:prSet>
      <dgm:spPr>
        <a:ln>
          <a:solidFill>
            <a:srgbClr val="4F81BD"/>
          </a:solidFill>
        </a:ln>
      </dgm:spPr>
    </dgm:pt>
    <dgm:pt modelId="{925D31D1-2282-6A45-A218-9FA5C5B1B001}" type="pres">
      <dgm:prSet presAssocID="{C3799A20-F0C1-C142-A7D7-0DBC6F51BE0C}" presName="spaceBetweenRectangles" presStyleCnt="0"/>
      <dgm:spPr/>
    </dgm:pt>
    <dgm:pt modelId="{89A13ADE-A512-F44E-BA52-77EC965192FA}" type="pres">
      <dgm:prSet presAssocID="{2353F63B-533D-C246-984C-B99BBCAE9879}" presName="parentLin" presStyleCnt="0"/>
      <dgm:spPr/>
    </dgm:pt>
    <dgm:pt modelId="{2416F508-07BF-FC4F-8058-031C48663560}" type="pres">
      <dgm:prSet presAssocID="{2353F63B-533D-C246-984C-B99BBCAE9879}" presName="parentLeftMargin" presStyleLbl="node1" presStyleIdx="0" presStyleCnt="4"/>
      <dgm:spPr/>
    </dgm:pt>
    <dgm:pt modelId="{FB230D9D-678F-3A4F-8437-35E977F836A9}" type="pres">
      <dgm:prSet presAssocID="{2353F63B-533D-C246-984C-B99BBCAE9879}" presName="parentText" presStyleLbl="node1" presStyleIdx="1" presStyleCnt="4" custScaleX="121665" custScaleY="173225">
        <dgm:presLayoutVars>
          <dgm:chMax val="0"/>
          <dgm:bulletEnabled val="1"/>
        </dgm:presLayoutVars>
      </dgm:prSet>
      <dgm:spPr/>
    </dgm:pt>
    <dgm:pt modelId="{DFBBD1CD-18B4-A24E-AD14-A012021E014E}" type="pres">
      <dgm:prSet presAssocID="{2353F63B-533D-C246-984C-B99BBCAE9879}" presName="negativeSpace" presStyleCnt="0"/>
      <dgm:spPr/>
    </dgm:pt>
    <dgm:pt modelId="{82682B20-50CA-954E-9EA8-EC133A255B65}" type="pres">
      <dgm:prSet presAssocID="{2353F63B-533D-C246-984C-B99BBCAE9879}" presName="childText" presStyleLbl="conFgAcc1" presStyleIdx="1" presStyleCnt="4">
        <dgm:presLayoutVars>
          <dgm:bulletEnabled val="1"/>
        </dgm:presLayoutVars>
      </dgm:prSet>
      <dgm:spPr>
        <a:ln>
          <a:solidFill>
            <a:srgbClr val="4F81BD"/>
          </a:solidFill>
        </a:ln>
      </dgm:spPr>
    </dgm:pt>
    <dgm:pt modelId="{51450834-BF81-4442-A3E2-C3A1E4FA3CF1}" type="pres">
      <dgm:prSet presAssocID="{6CE382CA-8DE5-6C4D-91FF-75A35C49BD67}" presName="spaceBetweenRectangles" presStyleCnt="0"/>
      <dgm:spPr/>
    </dgm:pt>
    <dgm:pt modelId="{60A56AEA-B346-AF44-B6C2-8B68EA0ADFD1}" type="pres">
      <dgm:prSet presAssocID="{8CE589D9-9FA0-5749-9407-364D0E148CDA}" presName="parentLin" presStyleCnt="0"/>
      <dgm:spPr/>
    </dgm:pt>
    <dgm:pt modelId="{20A6FF5E-5615-824D-A048-77C62DC5D1A3}" type="pres">
      <dgm:prSet presAssocID="{8CE589D9-9FA0-5749-9407-364D0E148CDA}" presName="parentLeftMargin" presStyleLbl="node1" presStyleIdx="1" presStyleCnt="4"/>
      <dgm:spPr/>
    </dgm:pt>
    <dgm:pt modelId="{D07AECF4-CA13-6F4A-99D6-7A9D110C2B2C}" type="pres">
      <dgm:prSet presAssocID="{8CE589D9-9FA0-5749-9407-364D0E148CDA}" presName="parentText" presStyleLbl="node1" presStyleIdx="2" presStyleCnt="4" custScaleX="121665" custScaleY="173225">
        <dgm:presLayoutVars>
          <dgm:chMax val="0"/>
          <dgm:bulletEnabled val="1"/>
        </dgm:presLayoutVars>
      </dgm:prSet>
      <dgm:spPr/>
    </dgm:pt>
    <dgm:pt modelId="{AE8952AD-FDE9-9749-A6BD-6739DFDAAFAF}" type="pres">
      <dgm:prSet presAssocID="{8CE589D9-9FA0-5749-9407-364D0E148CDA}" presName="negativeSpace" presStyleCnt="0"/>
      <dgm:spPr/>
    </dgm:pt>
    <dgm:pt modelId="{9DBB5E93-C5C8-294D-BBED-DE31DFDEDE60}" type="pres">
      <dgm:prSet presAssocID="{8CE589D9-9FA0-5749-9407-364D0E148CDA}" presName="childText" presStyleLbl="conFgAcc1" presStyleIdx="2" presStyleCnt="4">
        <dgm:presLayoutVars>
          <dgm:bulletEnabled val="1"/>
        </dgm:presLayoutVars>
      </dgm:prSet>
      <dgm:spPr>
        <a:ln>
          <a:solidFill>
            <a:srgbClr val="4F81BD"/>
          </a:solidFill>
        </a:ln>
      </dgm:spPr>
    </dgm:pt>
    <dgm:pt modelId="{C8B503E6-E5FA-9941-B429-7C71FED838F4}" type="pres">
      <dgm:prSet presAssocID="{601B599A-0518-C943-A632-C86DE8469BB5}" presName="spaceBetweenRectangles" presStyleCnt="0"/>
      <dgm:spPr/>
    </dgm:pt>
    <dgm:pt modelId="{6247DF0F-3691-B846-9BEA-193F1F155B0A}" type="pres">
      <dgm:prSet presAssocID="{257FEB65-BD4A-A242-9B26-C92EFFF3F1ED}" presName="parentLin" presStyleCnt="0"/>
      <dgm:spPr/>
    </dgm:pt>
    <dgm:pt modelId="{770E5FAE-2AE6-C74B-BCA5-C7FC072584B9}" type="pres">
      <dgm:prSet presAssocID="{257FEB65-BD4A-A242-9B26-C92EFFF3F1ED}" presName="parentLeftMargin" presStyleLbl="node1" presStyleIdx="2" presStyleCnt="4"/>
      <dgm:spPr/>
    </dgm:pt>
    <dgm:pt modelId="{22FD84C0-622F-F44F-85B4-6176F5C4727B}" type="pres">
      <dgm:prSet presAssocID="{257FEB65-BD4A-A242-9B26-C92EFFF3F1ED}" presName="parentText" presStyleLbl="node1" presStyleIdx="3" presStyleCnt="4" custScaleX="121665" custScaleY="173225">
        <dgm:presLayoutVars>
          <dgm:chMax val="0"/>
          <dgm:bulletEnabled val="1"/>
        </dgm:presLayoutVars>
      </dgm:prSet>
      <dgm:spPr/>
    </dgm:pt>
    <dgm:pt modelId="{111FB9DA-848C-A644-9D6B-33BD6F05DD80}" type="pres">
      <dgm:prSet presAssocID="{257FEB65-BD4A-A242-9B26-C92EFFF3F1ED}" presName="negativeSpace" presStyleCnt="0"/>
      <dgm:spPr/>
    </dgm:pt>
    <dgm:pt modelId="{28DAF833-9421-8E4A-88E5-1FDFC3CFA904}" type="pres">
      <dgm:prSet presAssocID="{257FEB65-BD4A-A242-9B26-C92EFFF3F1ED}" presName="childText" presStyleLbl="conFgAcc1" presStyleIdx="3" presStyleCnt="4">
        <dgm:presLayoutVars>
          <dgm:bulletEnabled val="1"/>
        </dgm:presLayoutVars>
      </dgm:prSet>
      <dgm:spPr>
        <a:ln>
          <a:solidFill>
            <a:srgbClr val="4F81BD"/>
          </a:solidFill>
        </a:ln>
      </dgm:spPr>
    </dgm:pt>
  </dgm:ptLst>
  <dgm:cxnLst>
    <dgm:cxn modelId="{C18F5408-E382-7249-850D-DB98958B1E22}" type="presOf" srcId="{2353F63B-533D-C246-984C-B99BBCAE9879}" destId="{FB230D9D-678F-3A4F-8437-35E977F836A9}" srcOrd="1" destOrd="0" presId="urn:microsoft.com/office/officeart/2005/8/layout/list1"/>
    <dgm:cxn modelId="{F8020933-3CF4-1C4A-A926-770F51C23552}" type="presOf" srcId="{257FEB65-BD4A-A242-9B26-C92EFFF3F1ED}" destId="{770E5FAE-2AE6-C74B-BCA5-C7FC072584B9}" srcOrd="0" destOrd="0" presId="urn:microsoft.com/office/officeart/2005/8/layout/list1"/>
    <dgm:cxn modelId="{CE9EEF61-1FDD-2349-B358-EE949B97EC31}" type="presOf" srcId="{2353F63B-533D-C246-984C-B99BBCAE9879}" destId="{2416F508-07BF-FC4F-8058-031C48663560}" srcOrd="0" destOrd="0" presId="urn:microsoft.com/office/officeart/2005/8/layout/list1"/>
    <dgm:cxn modelId="{A8FBC044-3A1F-6743-ACB3-C1E477F27F61}" srcId="{653F0A09-7431-B847-A599-658265440043}" destId="{257FEB65-BD4A-A242-9B26-C92EFFF3F1ED}" srcOrd="3" destOrd="0" parTransId="{5BE19062-17B6-1442-B85B-FAE2FFED56F0}" sibTransId="{8ABE7054-EF17-BB42-94D7-A7908099C803}"/>
    <dgm:cxn modelId="{97B66450-D042-094C-B196-FB95F3234B32}" type="presOf" srcId="{8CE589D9-9FA0-5749-9407-364D0E148CDA}" destId="{D07AECF4-CA13-6F4A-99D6-7A9D110C2B2C}" srcOrd="1" destOrd="0" presId="urn:microsoft.com/office/officeart/2005/8/layout/list1"/>
    <dgm:cxn modelId="{B8579155-4C20-7043-B28F-FF94EBB27A34}" type="presOf" srcId="{8CE589D9-9FA0-5749-9407-364D0E148CDA}" destId="{20A6FF5E-5615-824D-A048-77C62DC5D1A3}" srcOrd="0" destOrd="0" presId="urn:microsoft.com/office/officeart/2005/8/layout/list1"/>
    <dgm:cxn modelId="{C9D3AC78-4C4B-8A44-86BD-F193EFF50BC4}" type="presOf" srcId="{E2E0A656-95A5-7D46-926D-6AB6A9915192}" destId="{BEA1AD3C-C107-3245-9317-584DAD9AE6D8}" srcOrd="0" destOrd="0" presId="urn:microsoft.com/office/officeart/2005/8/layout/list1"/>
    <dgm:cxn modelId="{152A8A8B-5376-CE4D-9EC5-3D89CE952CB4}" srcId="{653F0A09-7431-B847-A599-658265440043}" destId="{E2E0A656-95A5-7D46-926D-6AB6A9915192}" srcOrd="0" destOrd="0" parTransId="{D39BDA30-E57E-8046-86D4-478AD82C9A01}" sibTransId="{C3799A20-F0C1-C142-A7D7-0DBC6F51BE0C}"/>
    <dgm:cxn modelId="{D47AFA97-4255-8648-92F4-93725234D098}" type="presOf" srcId="{E2E0A656-95A5-7D46-926D-6AB6A9915192}" destId="{2D3F8B24-A441-C742-87F1-7209059F6C93}" srcOrd="1" destOrd="0" presId="urn:microsoft.com/office/officeart/2005/8/layout/list1"/>
    <dgm:cxn modelId="{0430499B-524B-7744-A19F-F2EA2787C73D}" type="presOf" srcId="{653F0A09-7431-B847-A599-658265440043}" destId="{08BA4977-F18B-8F48-B348-52E53CC62F8D}" srcOrd="0" destOrd="0" presId="urn:microsoft.com/office/officeart/2005/8/layout/list1"/>
    <dgm:cxn modelId="{F3C212B4-00B8-454A-AEE6-D93314A74559}" srcId="{653F0A09-7431-B847-A599-658265440043}" destId="{2353F63B-533D-C246-984C-B99BBCAE9879}" srcOrd="1" destOrd="0" parTransId="{B36E4355-8CF1-A449-8446-D156C30F121A}" sibTransId="{6CE382CA-8DE5-6C4D-91FF-75A35C49BD67}"/>
    <dgm:cxn modelId="{D9D5F1B9-86E7-6345-91CA-F8CD42422BDC}" srcId="{653F0A09-7431-B847-A599-658265440043}" destId="{8CE589D9-9FA0-5749-9407-364D0E148CDA}" srcOrd="2" destOrd="0" parTransId="{E4496AC7-825D-8E41-A8CE-C616A4466063}" sibTransId="{601B599A-0518-C943-A632-C86DE8469BB5}"/>
    <dgm:cxn modelId="{477E48C0-A600-6D44-B77F-4C76E0056A41}" type="presOf" srcId="{257FEB65-BD4A-A242-9B26-C92EFFF3F1ED}" destId="{22FD84C0-622F-F44F-85B4-6176F5C4727B}" srcOrd="1" destOrd="0" presId="urn:microsoft.com/office/officeart/2005/8/layout/list1"/>
    <dgm:cxn modelId="{BF19A983-6B53-7445-B5ED-D83DEF3BC4AF}" type="presParOf" srcId="{08BA4977-F18B-8F48-B348-52E53CC62F8D}" destId="{C65CFB8A-BBA9-8C46-8C4C-B2AD00E55161}" srcOrd="0" destOrd="0" presId="urn:microsoft.com/office/officeart/2005/8/layout/list1"/>
    <dgm:cxn modelId="{E81CB87B-60E5-424E-B545-A3A2A3ADF4A6}" type="presParOf" srcId="{C65CFB8A-BBA9-8C46-8C4C-B2AD00E55161}" destId="{BEA1AD3C-C107-3245-9317-584DAD9AE6D8}" srcOrd="0" destOrd="0" presId="urn:microsoft.com/office/officeart/2005/8/layout/list1"/>
    <dgm:cxn modelId="{07CBEAF7-B6E9-504A-9752-C52EDE5A1E9A}" type="presParOf" srcId="{C65CFB8A-BBA9-8C46-8C4C-B2AD00E55161}" destId="{2D3F8B24-A441-C742-87F1-7209059F6C93}" srcOrd="1" destOrd="0" presId="urn:microsoft.com/office/officeart/2005/8/layout/list1"/>
    <dgm:cxn modelId="{B3701600-584F-B046-BB4D-B3AEF922AAA4}" type="presParOf" srcId="{08BA4977-F18B-8F48-B348-52E53CC62F8D}" destId="{BDF56338-3897-FE48-9F35-7F6E1FEC5CD1}" srcOrd="1" destOrd="0" presId="urn:microsoft.com/office/officeart/2005/8/layout/list1"/>
    <dgm:cxn modelId="{E96083D5-6392-4246-9808-B92F34763EC2}" type="presParOf" srcId="{08BA4977-F18B-8F48-B348-52E53CC62F8D}" destId="{B4078A03-08B8-5F4F-9261-311B3747CD61}" srcOrd="2" destOrd="0" presId="urn:microsoft.com/office/officeart/2005/8/layout/list1"/>
    <dgm:cxn modelId="{470C68A8-A301-1E48-AE5B-B4032D4F26FB}" type="presParOf" srcId="{08BA4977-F18B-8F48-B348-52E53CC62F8D}" destId="{925D31D1-2282-6A45-A218-9FA5C5B1B001}" srcOrd="3" destOrd="0" presId="urn:microsoft.com/office/officeart/2005/8/layout/list1"/>
    <dgm:cxn modelId="{85B9B3BB-E3F5-2E4C-A246-7AC05370FC2F}" type="presParOf" srcId="{08BA4977-F18B-8F48-B348-52E53CC62F8D}" destId="{89A13ADE-A512-F44E-BA52-77EC965192FA}" srcOrd="4" destOrd="0" presId="urn:microsoft.com/office/officeart/2005/8/layout/list1"/>
    <dgm:cxn modelId="{9A5AC91D-68D9-C94B-89C7-BEFC70FDC99D}" type="presParOf" srcId="{89A13ADE-A512-F44E-BA52-77EC965192FA}" destId="{2416F508-07BF-FC4F-8058-031C48663560}" srcOrd="0" destOrd="0" presId="urn:microsoft.com/office/officeart/2005/8/layout/list1"/>
    <dgm:cxn modelId="{C6AE1A47-A834-7541-A2E9-93AFA1574BBE}" type="presParOf" srcId="{89A13ADE-A512-F44E-BA52-77EC965192FA}" destId="{FB230D9D-678F-3A4F-8437-35E977F836A9}" srcOrd="1" destOrd="0" presId="urn:microsoft.com/office/officeart/2005/8/layout/list1"/>
    <dgm:cxn modelId="{35B25F48-3C11-A74C-B27F-8E073CBDD6F0}" type="presParOf" srcId="{08BA4977-F18B-8F48-B348-52E53CC62F8D}" destId="{DFBBD1CD-18B4-A24E-AD14-A012021E014E}" srcOrd="5" destOrd="0" presId="urn:microsoft.com/office/officeart/2005/8/layout/list1"/>
    <dgm:cxn modelId="{A1FD6837-0B59-BF44-BDA4-330397E5D651}" type="presParOf" srcId="{08BA4977-F18B-8F48-B348-52E53CC62F8D}" destId="{82682B20-50CA-954E-9EA8-EC133A255B65}" srcOrd="6" destOrd="0" presId="urn:microsoft.com/office/officeart/2005/8/layout/list1"/>
    <dgm:cxn modelId="{C8788CFF-367F-3946-B7E4-D1BA8C44E378}" type="presParOf" srcId="{08BA4977-F18B-8F48-B348-52E53CC62F8D}" destId="{51450834-BF81-4442-A3E2-C3A1E4FA3CF1}" srcOrd="7" destOrd="0" presId="urn:microsoft.com/office/officeart/2005/8/layout/list1"/>
    <dgm:cxn modelId="{76B6DB36-0E5A-F244-815A-246C9C21330B}" type="presParOf" srcId="{08BA4977-F18B-8F48-B348-52E53CC62F8D}" destId="{60A56AEA-B346-AF44-B6C2-8B68EA0ADFD1}" srcOrd="8" destOrd="0" presId="urn:microsoft.com/office/officeart/2005/8/layout/list1"/>
    <dgm:cxn modelId="{87842839-5D7D-5543-86F9-DD1A23634706}" type="presParOf" srcId="{60A56AEA-B346-AF44-B6C2-8B68EA0ADFD1}" destId="{20A6FF5E-5615-824D-A048-77C62DC5D1A3}" srcOrd="0" destOrd="0" presId="urn:microsoft.com/office/officeart/2005/8/layout/list1"/>
    <dgm:cxn modelId="{B4D815D0-E598-5E4F-83ED-96CADE0B2FC5}" type="presParOf" srcId="{60A56AEA-B346-AF44-B6C2-8B68EA0ADFD1}" destId="{D07AECF4-CA13-6F4A-99D6-7A9D110C2B2C}" srcOrd="1" destOrd="0" presId="urn:microsoft.com/office/officeart/2005/8/layout/list1"/>
    <dgm:cxn modelId="{C5049EE8-3076-6342-9056-94A89BD787DC}" type="presParOf" srcId="{08BA4977-F18B-8F48-B348-52E53CC62F8D}" destId="{AE8952AD-FDE9-9749-A6BD-6739DFDAAFAF}" srcOrd="9" destOrd="0" presId="urn:microsoft.com/office/officeart/2005/8/layout/list1"/>
    <dgm:cxn modelId="{EDEE2A00-8A25-0A44-B0B0-B3D1BD358657}" type="presParOf" srcId="{08BA4977-F18B-8F48-B348-52E53CC62F8D}" destId="{9DBB5E93-C5C8-294D-BBED-DE31DFDEDE60}" srcOrd="10" destOrd="0" presId="urn:microsoft.com/office/officeart/2005/8/layout/list1"/>
    <dgm:cxn modelId="{DDFEF125-AD95-254A-B99E-A10D3268227E}" type="presParOf" srcId="{08BA4977-F18B-8F48-B348-52E53CC62F8D}" destId="{C8B503E6-E5FA-9941-B429-7C71FED838F4}" srcOrd="11" destOrd="0" presId="urn:microsoft.com/office/officeart/2005/8/layout/list1"/>
    <dgm:cxn modelId="{3B1E4323-6390-F544-A934-F03CCBCDA1A0}" type="presParOf" srcId="{08BA4977-F18B-8F48-B348-52E53CC62F8D}" destId="{6247DF0F-3691-B846-9BEA-193F1F155B0A}" srcOrd="12" destOrd="0" presId="urn:microsoft.com/office/officeart/2005/8/layout/list1"/>
    <dgm:cxn modelId="{1300B88D-8B85-904D-BB54-A9C2A7914B2A}" type="presParOf" srcId="{6247DF0F-3691-B846-9BEA-193F1F155B0A}" destId="{770E5FAE-2AE6-C74B-BCA5-C7FC072584B9}" srcOrd="0" destOrd="0" presId="urn:microsoft.com/office/officeart/2005/8/layout/list1"/>
    <dgm:cxn modelId="{7AB7BAD9-6A09-8440-8D28-F0BC30FD0CCB}" type="presParOf" srcId="{6247DF0F-3691-B846-9BEA-193F1F155B0A}" destId="{22FD84C0-622F-F44F-85B4-6176F5C4727B}" srcOrd="1" destOrd="0" presId="urn:microsoft.com/office/officeart/2005/8/layout/list1"/>
    <dgm:cxn modelId="{54D23DD7-3A8F-7343-B26B-FC700CCF8C17}" type="presParOf" srcId="{08BA4977-F18B-8F48-B348-52E53CC62F8D}" destId="{111FB9DA-848C-A644-9D6B-33BD6F05DD80}" srcOrd="13" destOrd="0" presId="urn:microsoft.com/office/officeart/2005/8/layout/list1"/>
    <dgm:cxn modelId="{7217E857-9E0D-E840-B71A-52F2E5F1C50C}" type="presParOf" srcId="{08BA4977-F18B-8F48-B348-52E53CC62F8D}" destId="{28DAF833-9421-8E4A-88E5-1FDFC3CFA904}"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06F00E-F07A-9542-A123-3E0956A31434}" type="doc">
      <dgm:prSet loTypeId="urn:microsoft.com/office/officeart/2005/8/layout/process3" loCatId="" qsTypeId="urn:microsoft.com/office/officeart/2005/8/quickstyle/simple1" qsCatId="simple" csTypeId="urn:microsoft.com/office/officeart/2005/8/colors/accent1_2" csCatId="accent1" phldr="1"/>
      <dgm:spPr/>
      <dgm:t>
        <a:bodyPr/>
        <a:lstStyle/>
        <a:p>
          <a:endParaRPr lang="en-GB"/>
        </a:p>
      </dgm:t>
    </dgm:pt>
    <dgm:pt modelId="{7487958E-15D2-A341-A846-E3E313EED79B}">
      <dgm:prSet phldrT="[Text]" custT="1"/>
      <dgm:spPr/>
      <dgm:t>
        <a:bodyPr/>
        <a:lstStyle/>
        <a:p>
          <a:r>
            <a:rPr lang="en-GB" sz="2000"/>
            <a:t>Hazard Division</a:t>
          </a:r>
        </a:p>
      </dgm:t>
    </dgm:pt>
    <dgm:pt modelId="{5466F5A2-D0EC-574D-9AED-21CE460AC583}" type="parTrans" cxnId="{370305F0-F9B7-5246-BE41-6A041FDF4E7F}">
      <dgm:prSet/>
      <dgm:spPr/>
      <dgm:t>
        <a:bodyPr/>
        <a:lstStyle/>
        <a:p>
          <a:endParaRPr lang="en-GB" sz="2000"/>
        </a:p>
      </dgm:t>
    </dgm:pt>
    <dgm:pt modelId="{0993A775-8F3F-964D-868C-DEBF6D0A7E29}" type="sibTrans" cxnId="{370305F0-F9B7-5246-BE41-6A041FDF4E7F}">
      <dgm:prSet custT="1"/>
      <dgm:spPr/>
      <dgm:t>
        <a:bodyPr/>
        <a:lstStyle/>
        <a:p>
          <a:endParaRPr lang="en-GB" sz="2000"/>
        </a:p>
      </dgm:t>
    </dgm:pt>
    <dgm:pt modelId="{9587DE0A-6BB8-8747-98A2-33D83E0F408E}">
      <dgm:prSet phldrT="[Text]" custT="1"/>
      <dgm:spPr/>
      <dgm:t>
        <a:bodyPr lIns="72000"/>
        <a:lstStyle/>
        <a:p>
          <a:pPr algn="l">
            <a:buFont typeface="Arial" panose="020B0604020202020204" pitchFamily="34" charset="0"/>
            <a:buChar char="•"/>
          </a:pPr>
          <a:r>
            <a:rPr lang="en-GB" altLang="en-US" sz="2000" kern="1200"/>
            <a:t>Denotes the type of hazard to be </a:t>
          </a:r>
          <a:r>
            <a:rPr lang="en-GB" altLang="en-US" sz="2000" kern="1200">
              <a:solidFill>
                <a:prstClr val="black">
                  <a:hueOff val="0"/>
                  <a:satOff val="0"/>
                  <a:lumOff val="0"/>
                  <a:alphaOff val="0"/>
                </a:prstClr>
              </a:solidFill>
              <a:latin typeface="Arial" panose="020B0604020202020204"/>
              <a:ea typeface="+mn-ea"/>
              <a:cs typeface="+mn-cs"/>
            </a:rPr>
            <a:t>expected</a:t>
          </a:r>
          <a:endParaRPr lang="en-GB" sz="2000" kern="1200">
            <a:solidFill>
              <a:prstClr val="black">
                <a:hueOff val="0"/>
                <a:satOff val="0"/>
                <a:lumOff val="0"/>
                <a:alphaOff val="0"/>
              </a:prstClr>
            </a:solidFill>
            <a:latin typeface="Arial" panose="020B0604020202020204"/>
            <a:ea typeface="+mn-ea"/>
            <a:cs typeface="+mn-cs"/>
          </a:endParaRPr>
        </a:p>
      </dgm:t>
    </dgm:pt>
    <dgm:pt modelId="{B6F1C71A-9427-BB4A-B14B-342DD59A5BDB}" type="parTrans" cxnId="{6C96DE61-38F5-E246-AE03-9949D3F9652B}">
      <dgm:prSet/>
      <dgm:spPr/>
      <dgm:t>
        <a:bodyPr/>
        <a:lstStyle/>
        <a:p>
          <a:endParaRPr lang="en-GB" sz="2000"/>
        </a:p>
      </dgm:t>
    </dgm:pt>
    <dgm:pt modelId="{AF5C5E21-DADF-3A40-873E-049CDAB151E3}" type="sibTrans" cxnId="{6C96DE61-38F5-E246-AE03-9949D3F9652B}">
      <dgm:prSet/>
      <dgm:spPr/>
      <dgm:t>
        <a:bodyPr/>
        <a:lstStyle/>
        <a:p>
          <a:endParaRPr lang="en-GB" sz="2000"/>
        </a:p>
      </dgm:t>
    </dgm:pt>
    <dgm:pt modelId="{C3CC86F1-D848-FE4D-BC10-9C34C4DF264C}">
      <dgm:prSet phldrT="[Text]" custT="1"/>
      <dgm:spPr/>
      <dgm:t>
        <a:bodyPr/>
        <a:lstStyle/>
        <a:p>
          <a:r>
            <a:rPr lang="en-GB" sz="2000"/>
            <a:t>Compatibility Group</a:t>
          </a:r>
        </a:p>
      </dgm:t>
    </dgm:pt>
    <dgm:pt modelId="{174C282A-D59D-6E45-BB39-FBA1520A355D}" type="parTrans" cxnId="{CA1F6974-A193-D84C-BA2C-59D6EE114CF1}">
      <dgm:prSet/>
      <dgm:spPr/>
      <dgm:t>
        <a:bodyPr/>
        <a:lstStyle/>
        <a:p>
          <a:endParaRPr lang="en-GB" sz="2000"/>
        </a:p>
      </dgm:t>
    </dgm:pt>
    <dgm:pt modelId="{84A9A053-C2B1-0741-8A89-D5E50D2F0A4F}" type="sibTrans" cxnId="{CA1F6974-A193-D84C-BA2C-59D6EE114CF1}">
      <dgm:prSet custT="1"/>
      <dgm:spPr/>
      <dgm:t>
        <a:bodyPr/>
        <a:lstStyle/>
        <a:p>
          <a:endParaRPr lang="en-GB" sz="2000"/>
        </a:p>
      </dgm:t>
    </dgm:pt>
    <dgm:pt modelId="{2DD4F11E-08AC-2242-8481-861E3641E975}">
      <dgm:prSet phldrT="[Text]" custT="1"/>
      <dgm:spPr/>
      <dgm:t>
        <a:bodyPr lIns="72000"/>
        <a:lstStyle/>
        <a:p>
          <a:pPr algn="l">
            <a:buFont typeface="Arial" panose="020B0604020202020204" pitchFamily="34" charset="0"/>
            <a:buChar char="•"/>
          </a:pPr>
          <a:r>
            <a:rPr lang="en-GB" altLang="en-US" sz="2000"/>
            <a:t>Denotes what can be stored together to minimise risk</a:t>
          </a:r>
          <a:endParaRPr lang="en-GB" sz="2000"/>
        </a:p>
      </dgm:t>
    </dgm:pt>
    <dgm:pt modelId="{3A8DBA4D-CC08-0C40-A1C0-252A429C3555}" type="parTrans" cxnId="{D7022757-B939-8E47-9F08-539F2B04D916}">
      <dgm:prSet/>
      <dgm:spPr/>
      <dgm:t>
        <a:bodyPr/>
        <a:lstStyle/>
        <a:p>
          <a:endParaRPr lang="en-GB" sz="2000"/>
        </a:p>
      </dgm:t>
    </dgm:pt>
    <dgm:pt modelId="{9CFDDA85-8E33-4E4F-A4BD-A87519E68610}" type="sibTrans" cxnId="{D7022757-B939-8E47-9F08-539F2B04D916}">
      <dgm:prSet/>
      <dgm:spPr/>
      <dgm:t>
        <a:bodyPr/>
        <a:lstStyle/>
        <a:p>
          <a:endParaRPr lang="en-GB" sz="2000"/>
        </a:p>
      </dgm:t>
    </dgm:pt>
    <dgm:pt modelId="{E6C302F2-7129-314D-AADE-AA2EDBD63ADC}">
      <dgm:prSet phldrT="[Text]" custT="1"/>
      <dgm:spPr/>
      <dgm:t>
        <a:bodyPr/>
        <a:lstStyle/>
        <a:p>
          <a:r>
            <a:rPr lang="en-GB" sz="2000"/>
            <a:t>Hazard Classification Code</a:t>
          </a:r>
        </a:p>
      </dgm:t>
    </dgm:pt>
    <dgm:pt modelId="{04E13634-62E0-FA42-968A-7EDAFD13A953}" type="parTrans" cxnId="{E72390E9-796D-AC44-A0AF-DC578A184BD2}">
      <dgm:prSet/>
      <dgm:spPr/>
      <dgm:t>
        <a:bodyPr/>
        <a:lstStyle/>
        <a:p>
          <a:endParaRPr lang="en-GB" sz="2000"/>
        </a:p>
      </dgm:t>
    </dgm:pt>
    <dgm:pt modelId="{CBD88259-E6F0-4545-B718-CF99B1F27DB4}" type="sibTrans" cxnId="{E72390E9-796D-AC44-A0AF-DC578A184BD2}">
      <dgm:prSet/>
      <dgm:spPr/>
      <dgm:t>
        <a:bodyPr/>
        <a:lstStyle/>
        <a:p>
          <a:endParaRPr lang="en-GB" sz="2000"/>
        </a:p>
      </dgm:t>
    </dgm:pt>
    <dgm:pt modelId="{47B3767B-26AD-C74B-A013-7633D7EC8C3F}">
      <dgm:prSet phldrT="[Text]" custT="1"/>
      <dgm:spPr/>
      <dgm:t>
        <a:bodyPr lIns="72000"/>
        <a:lstStyle/>
        <a:p>
          <a:pPr>
            <a:buFont typeface="Arial" panose="020B0604020202020204" pitchFamily="34" charset="0"/>
            <a:buChar char="•"/>
          </a:pPr>
          <a:r>
            <a:rPr lang="en-GB" altLang="en-US" sz="2000"/>
            <a:t>Denotes what can be stored together to minimise risk</a:t>
          </a:r>
          <a:endParaRPr lang="en-GB" sz="2000"/>
        </a:p>
      </dgm:t>
    </dgm:pt>
    <dgm:pt modelId="{7D3A944F-6372-C041-B3B7-3C91EC538BD6}" type="parTrans" cxnId="{BC770044-060A-944A-B0B8-537F01894419}">
      <dgm:prSet/>
      <dgm:spPr/>
      <dgm:t>
        <a:bodyPr/>
        <a:lstStyle/>
        <a:p>
          <a:endParaRPr lang="en-GB" sz="2000"/>
        </a:p>
      </dgm:t>
    </dgm:pt>
    <dgm:pt modelId="{10966EE4-AFA6-014C-B2CB-FC87F2AE6ED2}" type="sibTrans" cxnId="{BC770044-060A-944A-B0B8-537F01894419}">
      <dgm:prSet/>
      <dgm:spPr/>
      <dgm:t>
        <a:bodyPr/>
        <a:lstStyle/>
        <a:p>
          <a:endParaRPr lang="en-GB" sz="2000"/>
        </a:p>
      </dgm:t>
    </dgm:pt>
    <dgm:pt modelId="{62C604E9-E584-1B42-85BC-C2686C4D2ADF}" type="pres">
      <dgm:prSet presAssocID="{DF06F00E-F07A-9542-A123-3E0956A31434}" presName="linearFlow" presStyleCnt="0">
        <dgm:presLayoutVars>
          <dgm:dir/>
          <dgm:animLvl val="lvl"/>
          <dgm:resizeHandles val="exact"/>
        </dgm:presLayoutVars>
      </dgm:prSet>
      <dgm:spPr/>
    </dgm:pt>
    <dgm:pt modelId="{A25A1ECE-1D3E-DD44-8BD9-DA2BCD2F566A}" type="pres">
      <dgm:prSet presAssocID="{7487958E-15D2-A341-A846-E3E313EED79B}" presName="composite" presStyleCnt="0"/>
      <dgm:spPr/>
    </dgm:pt>
    <dgm:pt modelId="{7061C597-A1D1-EE43-9332-EE2C8F27C226}" type="pres">
      <dgm:prSet presAssocID="{7487958E-15D2-A341-A846-E3E313EED79B}" presName="parTx" presStyleLbl="node1" presStyleIdx="0" presStyleCnt="3">
        <dgm:presLayoutVars>
          <dgm:chMax val="0"/>
          <dgm:chPref val="0"/>
          <dgm:bulletEnabled val="1"/>
        </dgm:presLayoutVars>
      </dgm:prSet>
      <dgm:spPr/>
    </dgm:pt>
    <dgm:pt modelId="{E9366499-E6F2-2F43-83D4-BFBEF506F824}" type="pres">
      <dgm:prSet presAssocID="{7487958E-15D2-A341-A846-E3E313EED79B}" presName="parSh" presStyleLbl="node1" presStyleIdx="0" presStyleCnt="3"/>
      <dgm:spPr/>
    </dgm:pt>
    <dgm:pt modelId="{2B208688-9500-0C46-B596-73F4E4BF0C11}" type="pres">
      <dgm:prSet presAssocID="{7487958E-15D2-A341-A846-E3E313EED79B}" presName="desTx" presStyleLbl="fgAcc1" presStyleIdx="0" presStyleCnt="3" custScaleY="53583" custLinFactNeighborX="287" custLinFactNeighborY="-13233">
        <dgm:presLayoutVars>
          <dgm:bulletEnabled val="1"/>
        </dgm:presLayoutVars>
      </dgm:prSet>
      <dgm:spPr/>
    </dgm:pt>
    <dgm:pt modelId="{907202C0-25C6-7A4D-80A3-7121FE46F7E6}" type="pres">
      <dgm:prSet presAssocID="{0993A775-8F3F-964D-868C-DEBF6D0A7E29}" presName="sibTrans" presStyleLbl="sibTrans2D1" presStyleIdx="0" presStyleCnt="2" custScaleX="99039" custScaleY="120313"/>
      <dgm:spPr>
        <a:prstGeom prst="plus">
          <a:avLst/>
        </a:prstGeom>
      </dgm:spPr>
    </dgm:pt>
    <dgm:pt modelId="{A2197CD3-42FD-F647-B3DF-4FD4E31F32A9}" type="pres">
      <dgm:prSet presAssocID="{0993A775-8F3F-964D-868C-DEBF6D0A7E29}" presName="connTx" presStyleLbl="sibTrans2D1" presStyleIdx="0" presStyleCnt="2"/>
      <dgm:spPr/>
    </dgm:pt>
    <dgm:pt modelId="{6DFA04C9-2520-9643-8761-08540C0E925A}" type="pres">
      <dgm:prSet presAssocID="{C3CC86F1-D848-FE4D-BC10-9C34C4DF264C}" presName="composite" presStyleCnt="0"/>
      <dgm:spPr/>
    </dgm:pt>
    <dgm:pt modelId="{4AA8693E-AF46-F04E-B2BC-7AFA6A5BC9FB}" type="pres">
      <dgm:prSet presAssocID="{C3CC86F1-D848-FE4D-BC10-9C34C4DF264C}" presName="parTx" presStyleLbl="node1" presStyleIdx="0" presStyleCnt="3">
        <dgm:presLayoutVars>
          <dgm:chMax val="0"/>
          <dgm:chPref val="0"/>
          <dgm:bulletEnabled val="1"/>
        </dgm:presLayoutVars>
      </dgm:prSet>
      <dgm:spPr/>
    </dgm:pt>
    <dgm:pt modelId="{DB71ABA4-A4DF-4747-8C13-0A2AE2D0822D}" type="pres">
      <dgm:prSet presAssocID="{C3CC86F1-D848-FE4D-BC10-9C34C4DF264C}" presName="parSh" presStyleLbl="node1" presStyleIdx="1" presStyleCnt="3"/>
      <dgm:spPr/>
    </dgm:pt>
    <dgm:pt modelId="{5DEB093C-EDD4-E840-BD39-16D32B120F50}" type="pres">
      <dgm:prSet presAssocID="{C3CC86F1-D848-FE4D-BC10-9C34C4DF264C}" presName="desTx" presStyleLbl="fgAcc1" presStyleIdx="1" presStyleCnt="3" custScaleY="53583" custLinFactNeighborX="287" custLinFactNeighborY="-13233">
        <dgm:presLayoutVars>
          <dgm:bulletEnabled val="1"/>
        </dgm:presLayoutVars>
      </dgm:prSet>
      <dgm:spPr/>
    </dgm:pt>
    <dgm:pt modelId="{2BE333F3-3952-9E4B-9B6B-F88E55CF2F0C}" type="pres">
      <dgm:prSet presAssocID="{84A9A053-C2B1-0741-8A89-D5E50D2F0A4F}" presName="sibTrans" presStyleLbl="sibTrans2D1" presStyleIdx="1" presStyleCnt="2"/>
      <dgm:spPr/>
    </dgm:pt>
    <dgm:pt modelId="{8DC08F23-13E5-7543-AA0E-E351D564E1B2}" type="pres">
      <dgm:prSet presAssocID="{84A9A053-C2B1-0741-8A89-D5E50D2F0A4F}" presName="connTx" presStyleLbl="sibTrans2D1" presStyleIdx="1" presStyleCnt="2"/>
      <dgm:spPr/>
    </dgm:pt>
    <dgm:pt modelId="{928A2C58-8149-164F-BA63-AF3F31174EFD}" type="pres">
      <dgm:prSet presAssocID="{E6C302F2-7129-314D-AADE-AA2EDBD63ADC}" presName="composite" presStyleCnt="0"/>
      <dgm:spPr/>
    </dgm:pt>
    <dgm:pt modelId="{622715B5-0887-6746-9A28-55E4BE2D442D}" type="pres">
      <dgm:prSet presAssocID="{E6C302F2-7129-314D-AADE-AA2EDBD63ADC}" presName="parTx" presStyleLbl="node1" presStyleIdx="1" presStyleCnt="3">
        <dgm:presLayoutVars>
          <dgm:chMax val="0"/>
          <dgm:chPref val="0"/>
          <dgm:bulletEnabled val="1"/>
        </dgm:presLayoutVars>
      </dgm:prSet>
      <dgm:spPr/>
    </dgm:pt>
    <dgm:pt modelId="{28D25755-5381-0F4F-B1E0-313711B545A3}" type="pres">
      <dgm:prSet presAssocID="{E6C302F2-7129-314D-AADE-AA2EDBD63ADC}" presName="parSh" presStyleLbl="node1" presStyleIdx="2" presStyleCnt="3"/>
      <dgm:spPr/>
    </dgm:pt>
    <dgm:pt modelId="{DA245981-86A4-554A-B0FA-1A03223EB2E2}" type="pres">
      <dgm:prSet presAssocID="{E6C302F2-7129-314D-AADE-AA2EDBD63ADC}" presName="desTx" presStyleLbl="fgAcc1" presStyleIdx="2" presStyleCnt="3" custScaleY="53583" custLinFactNeighborX="287" custLinFactNeighborY="-13233">
        <dgm:presLayoutVars>
          <dgm:bulletEnabled val="1"/>
        </dgm:presLayoutVars>
      </dgm:prSet>
      <dgm:spPr/>
    </dgm:pt>
  </dgm:ptLst>
  <dgm:cxnLst>
    <dgm:cxn modelId="{3A147E0D-6B4A-BF46-9EBD-5B6C88893D8D}" type="presOf" srcId="{84A9A053-C2B1-0741-8A89-D5E50D2F0A4F}" destId="{8DC08F23-13E5-7543-AA0E-E351D564E1B2}" srcOrd="1" destOrd="0" presId="urn:microsoft.com/office/officeart/2005/8/layout/process3"/>
    <dgm:cxn modelId="{AA432218-50AF-144B-84E9-04A9C77FF8D4}" type="presOf" srcId="{C3CC86F1-D848-FE4D-BC10-9C34C4DF264C}" destId="{4AA8693E-AF46-F04E-B2BC-7AFA6A5BC9FB}" srcOrd="0" destOrd="0" presId="urn:microsoft.com/office/officeart/2005/8/layout/process3"/>
    <dgm:cxn modelId="{8406CE26-63CF-2541-B5A2-2901F34BD898}" type="presOf" srcId="{9587DE0A-6BB8-8747-98A2-33D83E0F408E}" destId="{2B208688-9500-0C46-B596-73F4E4BF0C11}" srcOrd="0" destOrd="0" presId="urn:microsoft.com/office/officeart/2005/8/layout/process3"/>
    <dgm:cxn modelId="{13EC3929-5760-4A4A-A846-B0895B47337B}" type="presOf" srcId="{C3CC86F1-D848-FE4D-BC10-9C34C4DF264C}" destId="{DB71ABA4-A4DF-4747-8C13-0A2AE2D0822D}" srcOrd="1" destOrd="0" presId="urn:microsoft.com/office/officeart/2005/8/layout/process3"/>
    <dgm:cxn modelId="{D6D3AE2B-4EA8-B946-9984-2C2D7E1E5CC4}" type="presOf" srcId="{0993A775-8F3F-964D-868C-DEBF6D0A7E29}" destId="{A2197CD3-42FD-F647-B3DF-4FD4E31F32A9}" srcOrd="1" destOrd="0" presId="urn:microsoft.com/office/officeart/2005/8/layout/process3"/>
    <dgm:cxn modelId="{FADBB82E-5B9B-6446-A763-34817E893FDD}" type="presOf" srcId="{47B3767B-26AD-C74B-A013-7633D7EC8C3F}" destId="{DA245981-86A4-554A-B0FA-1A03223EB2E2}" srcOrd="0" destOrd="0" presId="urn:microsoft.com/office/officeart/2005/8/layout/process3"/>
    <dgm:cxn modelId="{9AE67F2F-5110-3946-BE3E-E8D593778174}" type="presOf" srcId="{DF06F00E-F07A-9542-A123-3E0956A31434}" destId="{62C604E9-E584-1B42-85BC-C2686C4D2ADF}" srcOrd="0" destOrd="0" presId="urn:microsoft.com/office/officeart/2005/8/layout/process3"/>
    <dgm:cxn modelId="{01A60134-522E-3F4C-ACB7-2F501DEBB344}" type="presOf" srcId="{E6C302F2-7129-314D-AADE-AA2EDBD63ADC}" destId="{28D25755-5381-0F4F-B1E0-313711B545A3}" srcOrd="1" destOrd="0" presId="urn:microsoft.com/office/officeart/2005/8/layout/process3"/>
    <dgm:cxn modelId="{A2414A5D-6DF4-2849-9450-6EA5115F1B3D}" type="presOf" srcId="{E6C302F2-7129-314D-AADE-AA2EDBD63ADC}" destId="{622715B5-0887-6746-9A28-55E4BE2D442D}" srcOrd="0" destOrd="0" presId="urn:microsoft.com/office/officeart/2005/8/layout/process3"/>
    <dgm:cxn modelId="{6C96DE61-38F5-E246-AE03-9949D3F9652B}" srcId="{7487958E-15D2-A341-A846-E3E313EED79B}" destId="{9587DE0A-6BB8-8747-98A2-33D83E0F408E}" srcOrd="0" destOrd="0" parTransId="{B6F1C71A-9427-BB4A-B14B-342DD59A5BDB}" sibTransId="{AF5C5E21-DADF-3A40-873E-049CDAB151E3}"/>
    <dgm:cxn modelId="{BC770044-060A-944A-B0B8-537F01894419}" srcId="{E6C302F2-7129-314D-AADE-AA2EDBD63ADC}" destId="{47B3767B-26AD-C74B-A013-7633D7EC8C3F}" srcOrd="0" destOrd="0" parTransId="{7D3A944F-6372-C041-B3B7-3C91EC538BD6}" sibTransId="{10966EE4-AFA6-014C-B2CB-FC87F2AE6ED2}"/>
    <dgm:cxn modelId="{499AB56B-9503-FF4C-90EB-1F7E1618F5D1}" type="presOf" srcId="{2DD4F11E-08AC-2242-8481-861E3641E975}" destId="{5DEB093C-EDD4-E840-BD39-16D32B120F50}" srcOrd="0" destOrd="0" presId="urn:microsoft.com/office/officeart/2005/8/layout/process3"/>
    <dgm:cxn modelId="{50F6F66B-1DEE-FC4F-88EE-42A1E0BCB460}" type="presOf" srcId="{0993A775-8F3F-964D-868C-DEBF6D0A7E29}" destId="{907202C0-25C6-7A4D-80A3-7121FE46F7E6}" srcOrd="0" destOrd="0" presId="urn:microsoft.com/office/officeart/2005/8/layout/process3"/>
    <dgm:cxn modelId="{CA1F6974-A193-D84C-BA2C-59D6EE114CF1}" srcId="{DF06F00E-F07A-9542-A123-3E0956A31434}" destId="{C3CC86F1-D848-FE4D-BC10-9C34C4DF264C}" srcOrd="1" destOrd="0" parTransId="{174C282A-D59D-6E45-BB39-FBA1520A355D}" sibTransId="{84A9A053-C2B1-0741-8A89-D5E50D2F0A4F}"/>
    <dgm:cxn modelId="{D7022757-B939-8E47-9F08-539F2B04D916}" srcId="{C3CC86F1-D848-FE4D-BC10-9C34C4DF264C}" destId="{2DD4F11E-08AC-2242-8481-861E3641E975}" srcOrd="0" destOrd="0" parTransId="{3A8DBA4D-CC08-0C40-A1C0-252A429C3555}" sibTransId="{9CFDDA85-8E33-4E4F-A4BD-A87519E68610}"/>
    <dgm:cxn modelId="{C8BA01CC-6C7A-794E-A50A-167A6190CE18}" type="presOf" srcId="{7487958E-15D2-A341-A846-E3E313EED79B}" destId="{E9366499-E6F2-2F43-83D4-BFBEF506F824}" srcOrd="1" destOrd="0" presId="urn:microsoft.com/office/officeart/2005/8/layout/process3"/>
    <dgm:cxn modelId="{E1879EE4-F2B4-FE44-AE2A-60221328F498}" type="presOf" srcId="{7487958E-15D2-A341-A846-E3E313EED79B}" destId="{7061C597-A1D1-EE43-9332-EE2C8F27C226}" srcOrd="0" destOrd="0" presId="urn:microsoft.com/office/officeart/2005/8/layout/process3"/>
    <dgm:cxn modelId="{B3701CE9-5C88-314E-BDA6-635599B7A4AB}" type="presOf" srcId="{84A9A053-C2B1-0741-8A89-D5E50D2F0A4F}" destId="{2BE333F3-3952-9E4B-9B6B-F88E55CF2F0C}" srcOrd="0" destOrd="0" presId="urn:microsoft.com/office/officeart/2005/8/layout/process3"/>
    <dgm:cxn modelId="{E72390E9-796D-AC44-A0AF-DC578A184BD2}" srcId="{DF06F00E-F07A-9542-A123-3E0956A31434}" destId="{E6C302F2-7129-314D-AADE-AA2EDBD63ADC}" srcOrd="2" destOrd="0" parTransId="{04E13634-62E0-FA42-968A-7EDAFD13A953}" sibTransId="{CBD88259-E6F0-4545-B718-CF99B1F27DB4}"/>
    <dgm:cxn modelId="{370305F0-F9B7-5246-BE41-6A041FDF4E7F}" srcId="{DF06F00E-F07A-9542-A123-3E0956A31434}" destId="{7487958E-15D2-A341-A846-E3E313EED79B}" srcOrd="0" destOrd="0" parTransId="{5466F5A2-D0EC-574D-9AED-21CE460AC583}" sibTransId="{0993A775-8F3F-964D-868C-DEBF6D0A7E29}"/>
    <dgm:cxn modelId="{25CB8C9A-8F44-0940-A576-168BD647093A}" type="presParOf" srcId="{62C604E9-E584-1B42-85BC-C2686C4D2ADF}" destId="{A25A1ECE-1D3E-DD44-8BD9-DA2BCD2F566A}" srcOrd="0" destOrd="0" presId="urn:microsoft.com/office/officeart/2005/8/layout/process3"/>
    <dgm:cxn modelId="{57A42328-42D1-CF48-97D6-04CA54A86323}" type="presParOf" srcId="{A25A1ECE-1D3E-DD44-8BD9-DA2BCD2F566A}" destId="{7061C597-A1D1-EE43-9332-EE2C8F27C226}" srcOrd="0" destOrd="0" presId="urn:microsoft.com/office/officeart/2005/8/layout/process3"/>
    <dgm:cxn modelId="{E4EF0D17-68CE-934B-8FD3-1FCF24CF7F6A}" type="presParOf" srcId="{A25A1ECE-1D3E-DD44-8BD9-DA2BCD2F566A}" destId="{E9366499-E6F2-2F43-83D4-BFBEF506F824}" srcOrd="1" destOrd="0" presId="urn:microsoft.com/office/officeart/2005/8/layout/process3"/>
    <dgm:cxn modelId="{E551C575-3C50-D249-A208-0AC461E92C9B}" type="presParOf" srcId="{A25A1ECE-1D3E-DD44-8BD9-DA2BCD2F566A}" destId="{2B208688-9500-0C46-B596-73F4E4BF0C11}" srcOrd="2" destOrd="0" presId="urn:microsoft.com/office/officeart/2005/8/layout/process3"/>
    <dgm:cxn modelId="{840CE2AF-5E9B-5C42-8A63-15CE9FE7730A}" type="presParOf" srcId="{62C604E9-E584-1B42-85BC-C2686C4D2ADF}" destId="{907202C0-25C6-7A4D-80A3-7121FE46F7E6}" srcOrd="1" destOrd="0" presId="urn:microsoft.com/office/officeart/2005/8/layout/process3"/>
    <dgm:cxn modelId="{AA9282BB-C92A-1B47-9249-27537FB2DD92}" type="presParOf" srcId="{907202C0-25C6-7A4D-80A3-7121FE46F7E6}" destId="{A2197CD3-42FD-F647-B3DF-4FD4E31F32A9}" srcOrd="0" destOrd="0" presId="urn:microsoft.com/office/officeart/2005/8/layout/process3"/>
    <dgm:cxn modelId="{977FAB4E-2191-0442-9ABD-2E8CAE2C15C8}" type="presParOf" srcId="{62C604E9-E584-1B42-85BC-C2686C4D2ADF}" destId="{6DFA04C9-2520-9643-8761-08540C0E925A}" srcOrd="2" destOrd="0" presId="urn:microsoft.com/office/officeart/2005/8/layout/process3"/>
    <dgm:cxn modelId="{D9D60E66-6D0E-2E44-BB7A-898C2B212B9C}" type="presParOf" srcId="{6DFA04C9-2520-9643-8761-08540C0E925A}" destId="{4AA8693E-AF46-F04E-B2BC-7AFA6A5BC9FB}" srcOrd="0" destOrd="0" presId="urn:microsoft.com/office/officeart/2005/8/layout/process3"/>
    <dgm:cxn modelId="{341478F0-42C7-9B45-AC7A-80181206F4C7}" type="presParOf" srcId="{6DFA04C9-2520-9643-8761-08540C0E925A}" destId="{DB71ABA4-A4DF-4747-8C13-0A2AE2D0822D}" srcOrd="1" destOrd="0" presId="urn:microsoft.com/office/officeart/2005/8/layout/process3"/>
    <dgm:cxn modelId="{2A0C1632-A1A1-EB42-8F7E-DBDAD2757106}" type="presParOf" srcId="{6DFA04C9-2520-9643-8761-08540C0E925A}" destId="{5DEB093C-EDD4-E840-BD39-16D32B120F50}" srcOrd="2" destOrd="0" presId="urn:microsoft.com/office/officeart/2005/8/layout/process3"/>
    <dgm:cxn modelId="{E3270D9D-03EC-F34A-9F05-742674194964}" type="presParOf" srcId="{62C604E9-E584-1B42-85BC-C2686C4D2ADF}" destId="{2BE333F3-3952-9E4B-9B6B-F88E55CF2F0C}" srcOrd="3" destOrd="0" presId="urn:microsoft.com/office/officeart/2005/8/layout/process3"/>
    <dgm:cxn modelId="{CFF47918-4535-524D-A12A-0A1F40B8868D}" type="presParOf" srcId="{2BE333F3-3952-9E4B-9B6B-F88E55CF2F0C}" destId="{8DC08F23-13E5-7543-AA0E-E351D564E1B2}" srcOrd="0" destOrd="0" presId="urn:microsoft.com/office/officeart/2005/8/layout/process3"/>
    <dgm:cxn modelId="{F7D22788-57E6-9546-A0DA-B27B279D53CD}" type="presParOf" srcId="{62C604E9-E584-1B42-85BC-C2686C4D2ADF}" destId="{928A2C58-8149-164F-BA63-AF3F31174EFD}" srcOrd="4" destOrd="0" presId="urn:microsoft.com/office/officeart/2005/8/layout/process3"/>
    <dgm:cxn modelId="{5DA6C709-D9B8-734F-B12D-C3C91F211910}" type="presParOf" srcId="{928A2C58-8149-164F-BA63-AF3F31174EFD}" destId="{622715B5-0887-6746-9A28-55E4BE2D442D}" srcOrd="0" destOrd="0" presId="urn:microsoft.com/office/officeart/2005/8/layout/process3"/>
    <dgm:cxn modelId="{ECDE057A-8C85-4A44-B795-962C61ACE458}" type="presParOf" srcId="{928A2C58-8149-164F-BA63-AF3F31174EFD}" destId="{28D25755-5381-0F4F-B1E0-313711B545A3}" srcOrd="1" destOrd="0" presId="urn:microsoft.com/office/officeart/2005/8/layout/process3"/>
    <dgm:cxn modelId="{FAB2315D-E349-F942-8AE9-CAA936066770}" type="presParOf" srcId="{928A2C58-8149-164F-BA63-AF3F31174EFD}" destId="{DA245981-86A4-554A-B0FA-1A03223EB2E2}"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53F0A09-7431-B847-A599-65826544004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E2E0A656-95A5-7D46-926D-6AB6A9915192}">
      <dgm:prSet phldrT="[Text]" custT="1"/>
      <dgm:spPr>
        <a:solidFill>
          <a:srgbClr val="4F81BD"/>
        </a:solidFill>
      </dgm:spPr>
      <dgm:t>
        <a:bodyPr/>
        <a:lstStyle/>
        <a:p>
          <a:r>
            <a:rPr lang="en-GB" sz="1800"/>
            <a:t>Recall UN Hazard </a:t>
          </a:r>
          <a:r>
            <a:rPr lang="en-GB" sz="1800">
              <a:latin typeface="Arial" panose="020B0604020202020204"/>
            </a:rPr>
            <a:t>Classification</a:t>
          </a:r>
          <a:r>
            <a:rPr lang="en-GB" sz="1800"/>
            <a:t> Code systems and compatibility groups</a:t>
          </a:r>
          <a:endParaRPr lang="en-GB" sz="1800" dirty="0"/>
        </a:p>
      </dgm:t>
    </dgm:pt>
    <dgm:pt modelId="{D39BDA30-E57E-8046-86D4-478AD82C9A01}" type="parTrans" cxnId="{152A8A8B-5376-CE4D-9EC5-3D89CE952CB4}">
      <dgm:prSet/>
      <dgm:spPr/>
      <dgm:t>
        <a:bodyPr/>
        <a:lstStyle/>
        <a:p>
          <a:endParaRPr lang="en-GB" sz="2400"/>
        </a:p>
      </dgm:t>
    </dgm:pt>
    <dgm:pt modelId="{C3799A20-F0C1-C142-A7D7-0DBC6F51BE0C}" type="sibTrans" cxnId="{152A8A8B-5376-CE4D-9EC5-3D89CE952CB4}">
      <dgm:prSet/>
      <dgm:spPr/>
      <dgm:t>
        <a:bodyPr/>
        <a:lstStyle/>
        <a:p>
          <a:endParaRPr lang="en-GB" sz="2400"/>
        </a:p>
      </dgm:t>
    </dgm:pt>
    <dgm:pt modelId="{2353F63B-533D-C246-984C-B99BBCAE9879}">
      <dgm:prSet phldrT="[Text]" custT="1"/>
      <dgm:spPr>
        <a:solidFill>
          <a:srgbClr val="4F81BD"/>
        </a:solidFill>
      </dgm:spPr>
      <dgm:t>
        <a:bodyPr/>
        <a:lstStyle/>
        <a:p>
          <a:r>
            <a:rPr lang="en-GB" sz="1800"/>
            <a:t>Discuss UN Hazard </a:t>
          </a:r>
          <a:r>
            <a:rPr lang="en-GB" sz="1800">
              <a:latin typeface="Arial" panose="020B0604020202020204"/>
            </a:rPr>
            <a:t>Classification</a:t>
          </a:r>
          <a:r>
            <a:rPr lang="en-GB" sz="1800"/>
            <a:t> Code mixing rule</a:t>
          </a:r>
          <a:endParaRPr lang="en-GB" sz="1800" dirty="0"/>
        </a:p>
      </dgm:t>
    </dgm:pt>
    <dgm:pt modelId="{B36E4355-8CF1-A449-8446-D156C30F121A}" type="parTrans" cxnId="{F3C212B4-00B8-454A-AEE6-D93314A74559}">
      <dgm:prSet/>
      <dgm:spPr/>
      <dgm:t>
        <a:bodyPr/>
        <a:lstStyle/>
        <a:p>
          <a:endParaRPr lang="en-GB" sz="2400"/>
        </a:p>
      </dgm:t>
    </dgm:pt>
    <dgm:pt modelId="{6CE382CA-8DE5-6C4D-91FF-75A35C49BD67}" type="sibTrans" cxnId="{F3C212B4-00B8-454A-AEE6-D93314A74559}">
      <dgm:prSet/>
      <dgm:spPr/>
      <dgm:t>
        <a:bodyPr/>
        <a:lstStyle/>
        <a:p>
          <a:endParaRPr lang="en-GB" sz="2400"/>
        </a:p>
      </dgm:t>
    </dgm:pt>
    <dgm:pt modelId="{8CE589D9-9FA0-5749-9407-364D0E148CDA}">
      <dgm:prSet custT="1"/>
      <dgm:spPr>
        <a:solidFill>
          <a:srgbClr val="4F81BD"/>
        </a:solidFill>
      </dgm:spPr>
      <dgm:t>
        <a:bodyPr/>
        <a:lstStyle/>
        <a:p>
          <a:r>
            <a:rPr lang="en-GB" sz="1800" dirty="0"/>
            <a:t>Apply the Hazard </a:t>
          </a:r>
          <a:r>
            <a:rPr lang="en-GB" sz="1800" dirty="0">
              <a:latin typeface="Arial" panose="020B0604020202020204"/>
            </a:rPr>
            <a:t>Classification</a:t>
          </a:r>
          <a:r>
            <a:rPr lang="en-GB" sz="1800" dirty="0"/>
            <a:t> Code mixing rules to an ammunition container and to ammunition transportation</a:t>
          </a:r>
          <a:endParaRPr lang="en-IE" sz="1800" dirty="0"/>
        </a:p>
      </dgm:t>
    </dgm:pt>
    <dgm:pt modelId="{E4496AC7-825D-8E41-A8CE-C616A4466063}" type="parTrans" cxnId="{D9D5F1B9-86E7-6345-91CA-F8CD42422BDC}">
      <dgm:prSet/>
      <dgm:spPr/>
      <dgm:t>
        <a:bodyPr/>
        <a:lstStyle/>
        <a:p>
          <a:endParaRPr lang="en-GB" sz="2400"/>
        </a:p>
      </dgm:t>
    </dgm:pt>
    <dgm:pt modelId="{601B599A-0518-C943-A632-C86DE8469BB5}" type="sibTrans" cxnId="{D9D5F1B9-86E7-6345-91CA-F8CD42422BDC}">
      <dgm:prSet/>
      <dgm:spPr/>
      <dgm:t>
        <a:bodyPr/>
        <a:lstStyle/>
        <a:p>
          <a:endParaRPr lang="en-GB" sz="2400"/>
        </a:p>
      </dgm:t>
    </dgm:pt>
    <dgm:pt modelId="{257FEB65-BD4A-A242-9B26-C92EFFF3F1ED}">
      <dgm:prSet custT="1"/>
      <dgm:spPr>
        <a:solidFill>
          <a:srgbClr val="4F81BD"/>
        </a:solidFill>
      </dgm:spPr>
      <dgm:t>
        <a:bodyPr/>
        <a:lstStyle/>
        <a:p>
          <a:r>
            <a:rPr lang="en-GB" sz="1800" dirty="0"/>
            <a:t>Analyse how this would apply to a UN T/PCC Ammunition Manager</a:t>
          </a:r>
          <a:endParaRPr lang="en-IE" sz="1800" dirty="0"/>
        </a:p>
      </dgm:t>
    </dgm:pt>
    <dgm:pt modelId="{5BE19062-17B6-1442-B85B-FAE2FFED56F0}" type="parTrans" cxnId="{A8FBC044-3A1F-6743-ACB3-C1E477F27F61}">
      <dgm:prSet/>
      <dgm:spPr/>
      <dgm:t>
        <a:bodyPr/>
        <a:lstStyle/>
        <a:p>
          <a:endParaRPr lang="en-GB" sz="2400"/>
        </a:p>
      </dgm:t>
    </dgm:pt>
    <dgm:pt modelId="{8ABE7054-EF17-BB42-94D7-A7908099C803}" type="sibTrans" cxnId="{A8FBC044-3A1F-6743-ACB3-C1E477F27F61}">
      <dgm:prSet/>
      <dgm:spPr/>
      <dgm:t>
        <a:bodyPr/>
        <a:lstStyle/>
        <a:p>
          <a:endParaRPr lang="en-GB" sz="2400"/>
        </a:p>
      </dgm:t>
    </dgm:pt>
    <dgm:pt modelId="{08BA4977-F18B-8F48-B348-52E53CC62F8D}" type="pres">
      <dgm:prSet presAssocID="{653F0A09-7431-B847-A599-658265440043}" presName="linear" presStyleCnt="0">
        <dgm:presLayoutVars>
          <dgm:dir/>
          <dgm:animLvl val="lvl"/>
          <dgm:resizeHandles val="exact"/>
        </dgm:presLayoutVars>
      </dgm:prSet>
      <dgm:spPr/>
    </dgm:pt>
    <dgm:pt modelId="{C65CFB8A-BBA9-8C46-8C4C-B2AD00E55161}" type="pres">
      <dgm:prSet presAssocID="{E2E0A656-95A5-7D46-926D-6AB6A9915192}" presName="parentLin" presStyleCnt="0"/>
      <dgm:spPr/>
    </dgm:pt>
    <dgm:pt modelId="{BEA1AD3C-C107-3245-9317-584DAD9AE6D8}" type="pres">
      <dgm:prSet presAssocID="{E2E0A656-95A5-7D46-926D-6AB6A9915192}" presName="parentLeftMargin" presStyleLbl="node1" presStyleIdx="0" presStyleCnt="4"/>
      <dgm:spPr/>
    </dgm:pt>
    <dgm:pt modelId="{2D3F8B24-A441-C742-87F1-7209059F6C93}" type="pres">
      <dgm:prSet presAssocID="{E2E0A656-95A5-7D46-926D-6AB6A9915192}" presName="parentText" presStyleLbl="node1" presStyleIdx="0" presStyleCnt="4" custScaleX="121665" custScaleY="173225">
        <dgm:presLayoutVars>
          <dgm:chMax val="0"/>
          <dgm:bulletEnabled val="1"/>
        </dgm:presLayoutVars>
      </dgm:prSet>
      <dgm:spPr/>
    </dgm:pt>
    <dgm:pt modelId="{BDF56338-3897-FE48-9F35-7F6E1FEC5CD1}" type="pres">
      <dgm:prSet presAssocID="{E2E0A656-95A5-7D46-926D-6AB6A9915192}" presName="negativeSpace" presStyleCnt="0"/>
      <dgm:spPr/>
    </dgm:pt>
    <dgm:pt modelId="{B4078A03-08B8-5F4F-9261-311B3747CD61}" type="pres">
      <dgm:prSet presAssocID="{E2E0A656-95A5-7D46-926D-6AB6A9915192}" presName="childText" presStyleLbl="conFgAcc1" presStyleIdx="0" presStyleCnt="4">
        <dgm:presLayoutVars>
          <dgm:bulletEnabled val="1"/>
        </dgm:presLayoutVars>
      </dgm:prSet>
      <dgm:spPr>
        <a:ln>
          <a:solidFill>
            <a:srgbClr val="4F81BD"/>
          </a:solidFill>
        </a:ln>
      </dgm:spPr>
    </dgm:pt>
    <dgm:pt modelId="{925D31D1-2282-6A45-A218-9FA5C5B1B001}" type="pres">
      <dgm:prSet presAssocID="{C3799A20-F0C1-C142-A7D7-0DBC6F51BE0C}" presName="spaceBetweenRectangles" presStyleCnt="0"/>
      <dgm:spPr/>
    </dgm:pt>
    <dgm:pt modelId="{89A13ADE-A512-F44E-BA52-77EC965192FA}" type="pres">
      <dgm:prSet presAssocID="{2353F63B-533D-C246-984C-B99BBCAE9879}" presName="parentLin" presStyleCnt="0"/>
      <dgm:spPr/>
    </dgm:pt>
    <dgm:pt modelId="{2416F508-07BF-FC4F-8058-031C48663560}" type="pres">
      <dgm:prSet presAssocID="{2353F63B-533D-C246-984C-B99BBCAE9879}" presName="parentLeftMargin" presStyleLbl="node1" presStyleIdx="0" presStyleCnt="4"/>
      <dgm:spPr/>
    </dgm:pt>
    <dgm:pt modelId="{FB230D9D-678F-3A4F-8437-35E977F836A9}" type="pres">
      <dgm:prSet presAssocID="{2353F63B-533D-C246-984C-B99BBCAE9879}" presName="parentText" presStyleLbl="node1" presStyleIdx="1" presStyleCnt="4" custScaleX="121665" custScaleY="173225">
        <dgm:presLayoutVars>
          <dgm:chMax val="0"/>
          <dgm:bulletEnabled val="1"/>
        </dgm:presLayoutVars>
      </dgm:prSet>
      <dgm:spPr/>
    </dgm:pt>
    <dgm:pt modelId="{DFBBD1CD-18B4-A24E-AD14-A012021E014E}" type="pres">
      <dgm:prSet presAssocID="{2353F63B-533D-C246-984C-B99BBCAE9879}" presName="negativeSpace" presStyleCnt="0"/>
      <dgm:spPr/>
    </dgm:pt>
    <dgm:pt modelId="{82682B20-50CA-954E-9EA8-EC133A255B65}" type="pres">
      <dgm:prSet presAssocID="{2353F63B-533D-C246-984C-B99BBCAE9879}" presName="childText" presStyleLbl="conFgAcc1" presStyleIdx="1" presStyleCnt="4">
        <dgm:presLayoutVars>
          <dgm:bulletEnabled val="1"/>
        </dgm:presLayoutVars>
      </dgm:prSet>
      <dgm:spPr>
        <a:ln>
          <a:solidFill>
            <a:srgbClr val="4F81BD"/>
          </a:solidFill>
        </a:ln>
      </dgm:spPr>
    </dgm:pt>
    <dgm:pt modelId="{51450834-BF81-4442-A3E2-C3A1E4FA3CF1}" type="pres">
      <dgm:prSet presAssocID="{6CE382CA-8DE5-6C4D-91FF-75A35C49BD67}" presName="spaceBetweenRectangles" presStyleCnt="0"/>
      <dgm:spPr/>
    </dgm:pt>
    <dgm:pt modelId="{60A56AEA-B346-AF44-B6C2-8B68EA0ADFD1}" type="pres">
      <dgm:prSet presAssocID="{8CE589D9-9FA0-5749-9407-364D0E148CDA}" presName="parentLin" presStyleCnt="0"/>
      <dgm:spPr/>
    </dgm:pt>
    <dgm:pt modelId="{20A6FF5E-5615-824D-A048-77C62DC5D1A3}" type="pres">
      <dgm:prSet presAssocID="{8CE589D9-9FA0-5749-9407-364D0E148CDA}" presName="parentLeftMargin" presStyleLbl="node1" presStyleIdx="1" presStyleCnt="4"/>
      <dgm:spPr/>
    </dgm:pt>
    <dgm:pt modelId="{D07AECF4-CA13-6F4A-99D6-7A9D110C2B2C}" type="pres">
      <dgm:prSet presAssocID="{8CE589D9-9FA0-5749-9407-364D0E148CDA}" presName="parentText" presStyleLbl="node1" presStyleIdx="2" presStyleCnt="4" custScaleX="121665" custScaleY="173225">
        <dgm:presLayoutVars>
          <dgm:chMax val="0"/>
          <dgm:bulletEnabled val="1"/>
        </dgm:presLayoutVars>
      </dgm:prSet>
      <dgm:spPr/>
    </dgm:pt>
    <dgm:pt modelId="{AE8952AD-FDE9-9749-A6BD-6739DFDAAFAF}" type="pres">
      <dgm:prSet presAssocID="{8CE589D9-9FA0-5749-9407-364D0E148CDA}" presName="negativeSpace" presStyleCnt="0"/>
      <dgm:spPr/>
    </dgm:pt>
    <dgm:pt modelId="{9DBB5E93-C5C8-294D-BBED-DE31DFDEDE60}" type="pres">
      <dgm:prSet presAssocID="{8CE589D9-9FA0-5749-9407-364D0E148CDA}" presName="childText" presStyleLbl="conFgAcc1" presStyleIdx="2" presStyleCnt="4">
        <dgm:presLayoutVars>
          <dgm:bulletEnabled val="1"/>
        </dgm:presLayoutVars>
      </dgm:prSet>
      <dgm:spPr>
        <a:ln>
          <a:solidFill>
            <a:srgbClr val="4F81BD"/>
          </a:solidFill>
        </a:ln>
      </dgm:spPr>
    </dgm:pt>
    <dgm:pt modelId="{C8B503E6-E5FA-9941-B429-7C71FED838F4}" type="pres">
      <dgm:prSet presAssocID="{601B599A-0518-C943-A632-C86DE8469BB5}" presName="spaceBetweenRectangles" presStyleCnt="0"/>
      <dgm:spPr/>
    </dgm:pt>
    <dgm:pt modelId="{6247DF0F-3691-B846-9BEA-193F1F155B0A}" type="pres">
      <dgm:prSet presAssocID="{257FEB65-BD4A-A242-9B26-C92EFFF3F1ED}" presName="parentLin" presStyleCnt="0"/>
      <dgm:spPr/>
    </dgm:pt>
    <dgm:pt modelId="{770E5FAE-2AE6-C74B-BCA5-C7FC072584B9}" type="pres">
      <dgm:prSet presAssocID="{257FEB65-BD4A-A242-9B26-C92EFFF3F1ED}" presName="parentLeftMargin" presStyleLbl="node1" presStyleIdx="2" presStyleCnt="4"/>
      <dgm:spPr/>
    </dgm:pt>
    <dgm:pt modelId="{22FD84C0-622F-F44F-85B4-6176F5C4727B}" type="pres">
      <dgm:prSet presAssocID="{257FEB65-BD4A-A242-9B26-C92EFFF3F1ED}" presName="parentText" presStyleLbl="node1" presStyleIdx="3" presStyleCnt="4" custScaleX="121665" custScaleY="173225">
        <dgm:presLayoutVars>
          <dgm:chMax val="0"/>
          <dgm:bulletEnabled val="1"/>
        </dgm:presLayoutVars>
      </dgm:prSet>
      <dgm:spPr/>
    </dgm:pt>
    <dgm:pt modelId="{111FB9DA-848C-A644-9D6B-33BD6F05DD80}" type="pres">
      <dgm:prSet presAssocID="{257FEB65-BD4A-A242-9B26-C92EFFF3F1ED}" presName="negativeSpace" presStyleCnt="0"/>
      <dgm:spPr/>
    </dgm:pt>
    <dgm:pt modelId="{28DAF833-9421-8E4A-88E5-1FDFC3CFA904}" type="pres">
      <dgm:prSet presAssocID="{257FEB65-BD4A-A242-9B26-C92EFFF3F1ED}" presName="childText" presStyleLbl="conFgAcc1" presStyleIdx="3" presStyleCnt="4">
        <dgm:presLayoutVars>
          <dgm:bulletEnabled val="1"/>
        </dgm:presLayoutVars>
      </dgm:prSet>
      <dgm:spPr>
        <a:ln>
          <a:solidFill>
            <a:srgbClr val="4F81BD"/>
          </a:solidFill>
        </a:ln>
      </dgm:spPr>
    </dgm:pt>
  </dgm:ptLst>
  <dgm:cxnLst>
    <dgm:cxn modelId="{C18F5408-E382-7249-850D-DB98958B1E22}" type="presOf" srcId="{2353F63B-533D-C246-984C-B99BBCAE9879}" destId="{FB230D9D-678F-3A4F-8437-35E977F836A9}" srcOrd="1" destOrd="0" presId="urn:microsoft.com/office/officeart/2005/8/layout/list1"/>
    <dgm:cxn modelId="{F8020933-3CF4-1C4A-A926-770F51C23552}" type="presOf" srcId="{257FEB65-BD4A-A242-9B26-C92EFFF3F1ED}" destId="{770E5FAE-2AE6-C74B-BCA5-C7FC072584B9}" srcOrd="0" destOrd="0" presId="urn:microsoft.com/office/officeart/2005/8/layout/list1"/>
    <dgm:cxn modelId="{CE9EEF61-1FDD-2349-B358-EE949B97EC31}" type="presOf" srcId="{2353F63B-533D-C246-984C-B99BBCAE9879}" destId="{2416F508-07BF-FC4F-8058-031C48663560}" srcOrd="0" destOrd="0" presId="urn:microsoft.com/office/officeart/2005/8/layout/list1"/>
    <dgm:cxn modelId="{A8FBC044-3A1F-6743-ACB3-C1E477F27F61}" srcId="{653F0A09-7431-B847-A599-658265440043}" destId="{257FEB65-BD4A-A242-9B26-C92EFFF3F1ED}" srcOrd="3" destOrd="0" parTransId="{5BE19062-17B6-1442-B85B-FAE2FFED56F0}" sibTransId="{8ABE7054-EF17-BB42-94D7-A7908099C803}"/>
    <dgm:cxn modelId="{97B66450-D042-094C-B196-FB95F3234B32}" type="presOf" srcId="{8CE589D9-9FA0-5749-9407-364D0E148CDA}" destId="{D07AECF4-CA13-6F4A-99D6-7A9D110C2B2C}" srcOrd="1" destOrd="0" presId="urn:microsoft.com/office/officeart/2005/8/layout/list1"/>
    <dgm:cxn modelId="{B8579155-4C20-7043-B28F-FF94EBB27A34}" type="presOf" srcId="{8CE589D9-9FA0-5749-9407-364D0E148CDA}" destId="{20A6FF5E-5615-824D-A048-77C62DC5D1A3}" srcOrd="0" destOrd="0" presId="urn:microsoft.com/office/officeart/2005/8/layout/list1"/>
    <dgm:cxn modelId="{C9D3AC78-4C4B-8A44-86BD-F193EFF50BC4}" type="presOf" srcId="{E2E0A656-95A5-7D46-926D-6AB6A9915192}" destId="{BEA1AD3C-C107-3245-9317-584DAD9AE6D8}" srcOrd="0" destOrd="0" presId="urn:microsoft.com/office/officeart/2005/8/layout/list1"/>
    <dgm:cxn modelId="{152A8A8B-5376-CE4D-9EC5-3D89CE952CB4}" srcId="{653F0A09-7431-B847-A599-658265440043}" destId="{E2E0A656-95A5-7D46-926D-6AB6A9915192}" srcOrd="0" destOrd="0" parTransId="{D39BDA30-E57E-8046-86D4-478AD82C9A01}" sibTransId="{C3799A20-F0C1-C142-A7D7-0DBC6F51BE0C}"/>
    <dgm:cxn modelId="{D47AFA97-4255-8648-92F4-93725234D098}" type="presOf" srcId="{E2E0A656-95A5-7D46-926D-6AB6A9915192}" destId="{2D3F8B24-A441-C742-87F1-7209059F6C93}" srcOrd="1" destOrd="0" presId="urn:microsoft.com/office/officeart/2005/8/layout/list1"/>
    <dgm:cxn modelId="{0430499B-524B-7744-A19F-F2EA2787C73D}" type="presOf" srcId="{653F0A09-7431-B847-A599-658265440043}" destId="{08BA4977-F18B-8F48-B348-52E53CC62F8D}" srcOrd="0" destOrd="0" presId="urn:microsoft.com/office/officeart/2005/8/layout/list1"/>
    <dgm:cxn modelId="{F3C212B4-00B8-454A-AEE6-D93314A74559}" srcId="{653F0A09-7431-B847-A599-658265440043}" destId="{2353F63B-533D-C246-984C-B99BBCAE9879}" srcOrd="1" destOrd="0" parTransId="{B36E4355-8CF1-A449-8446-D156C30F121A}" sibTransId="{6CE382CA-8DE5-6C4D-91FF-75A35C49BD67}"/>
    <dgm:cxn modelId="{D9D5F1B9-86E7-6345-91CA-F8CD42422BDC}" srcId="{653F0A09-7431-B847-A599-658265440043}" destId="{8CE589D9-9FA0-5749-9407-364D0E148CDA}" srcOrd="2" destOrd="0" parTransId="{E4496AC7-825D-8E41-A8CE-C616A4466063}" sibTransId="{601B599A-0518-C943-A632-C86DE8469BB5}"/>
    <dgm:cxn modelId="{477E48C0-A600-6D44-B77F-4C76E0056A41}" type="presOf" srcId="{257FEB65-BD4A-A242-9B26-C92EFFF3F1ED}" destId="{22FD84C0-622F-F44F-85B4-6176F5C4727B}" srcOrd="1" destOrd="0" presId="urn:microsoft.com/office/officeart/2005/8/layout/list1"/>
    <dgm:cxn modelId="{BF19A983-6B53-7445-B5ED-D83DEF3BC4AF}" type="presParOf" srcId="{08BA4977-F18B-8F48-B348-52E53CC62F8D}" destId="{C65CFB8A-BBA9-8C46-8C4C-B2AD00E55161}" srcOrd="0" destOrd="0" presId="urn:microsoft.com/office/officeart/2005/8/layout/list1"/>
    <dgm:cxn modelId="{E81CB87B-60E5-424E-B545-A3A2A3ADF4A6}" type="presParOf" srcId="{C65CFB8A-BBA9-8C46-8C4C-B2AD00E55161}" destId="{BEA1AD3C-C107-3245-9317-584DAD9AE6D8}" srcOrd="0" destOrd="0" presId="urn:microsoft.com/office/officeart/2005/8/layout/list1"/>
    <dgm:cxn modelId="{07CBEAF7-B6E9-504A-9752-C52EDE5A1E9A}" type="presParOf" srcId="{C65CFB8A-BBA9-8C46-8C4C-B2AD00E55161}" destId="{2D3F8B24-A441-C742-87F1-7209059F6C93}" srcOrd="1" destOrd="0" presId="urn:microsoft.com/office/officeart/2005/8/layout/list1"/>
    <dgm:cxn modelId="{B3701600-584F-B046-BB4D-B3AEF922AAA4}" type="presParOf" srcId="{08BA4977-F18B-8F48-B348-52E53CC62F8D}" destId="{BDF56338-3897-FE48-9F35-7F6E1FEC5CD1}" srcOrd="1" destOrd="0" presId="urn:microsoft.com/office/officeart/2005/8/layout/list1"/>
    <dgm:cxn modelId="{E96083D5-6392-4246-9808-B92F34763EC2}" type="presParOf" srcId="{08BA4977-F18B-8F48-B348-52E53CC62F8D}" destId="{B4078A03-08B8-5F4F-9261-311B3747CD61}" srcOrd="2" destOrd="0" presId="urn:microsoft.com/office/officeart/2005/8/layout/list1"/>
    <dgm:cxn modelId="{470C68A8-A301-1E48-AE5B-B4032D4F26FB}" type="presParOf" srcId="{08BA4977-F18B-8F48-B348-52E53CC62F8D}" destId="{925D31D1-2282-6A45-A218-9FA5C5B1B001}" srcOrd="3" destOrd="0" presId="urn:microsoft.com/office/officeart/2005/8/layout/list1"/>
    <dgm:cxn modelId="{85B9B3BB-E3F5-2E4C-A246-7AC05370FC2F}" type="presParOf" srcId="{08BA4977-F18B-8F48-B348-52E53CC62F8D}" destId="{89A13ADE-A512-F44E-BA52-77EC965192FA}" srcOrd="4" destOrd="0" presId="urn:microsoft.com/office/officeart/2005/8/layout/list1"/>
    <dgm:cxn modelId="{9A5AC91D-68D9-C94B-89C7-BEFC70FDC99D}" type="presParOf" srcId="{89A13ADE-A512-F44E-BA52-77EC965192FA}" destId="{2416F508-07BF-FC4F-8058-031C48663560}" srcOrd="0" destOrd="0" presId="urn:microsoft.com/office/officeart/2005/8/layout/list1"/>
    <dgm:cxn modelId="{C6AE1A47-A834-7541-A2E9-93AFA1574BBE}" type="presParOf" srcId="{89A13ADE-A512-F44E-BA52-77EC965192FA}" destId="{FB230D9D-678F-3A4F-8437-35E977F836A9}" srcOrd="1" destOrd="0" presId="urn:microsoft.com/office/officeart/2005/8/layout/list1"/>
    <dgm:cxn modelId="{35B25F48-3C11-A74C-B27F-8E073CBDD6F0}" type="presParOf" srcId="{08BA4977-F18B-8F48-B348-52E53CC62F8D}" destId="{DFBBD1CD-18B4-A24E-AD14-A012021E014E}" srcOrd="5" destOrd="0" presId="urn:microsoft.com/office/officeart/2005/8/layout/list1"/>
    <dgm:cxn modelId="{A1FD6837-0B59-BF44-BDA4-330397E5D651}" type="presParOf" srcId="{08BA4977-F18B-8F48-B348-52E53CC62F8D}" destId="{82682B20-50CA-954E-9EA8-EC133A255B65}" srcOrd="6" destOrd="0" presId="urn:microsoft.com/office/officeart/2005/8/layout/list1"/>
    <dgm:cxn modelId="{C8788CFF-367F-3946-B7E4-D1BA8C44E378}" type="presParOf" srcId="{08BA4977-F18B-8F48-B348-52E53CC62F8D}" destId="{51450834-BF81-4442-A3E2-C3A1E4FA3CF1}" srcOrd="7" destOrd="0" presId="urn:microsoft.com/office/officeart/2005/8/layout/list1"/>
    <dgm:cxn modelId="{76B6DB36-0E5A-F244-815A-246C9C21330B}" type="presParOf" srcId="{08BA4977-F18B-8F48-B348-52E53CC62F8D}" destId="{60A56AEA-B346-AF44-B6C2-8B68EA0ADFD1}" srcOrd="8" destOrd="0" presId="urn:microsoft.com/office/officeart/2005/8/layout/list1"/>
    <dgm:cxn modelId="{87842839-5D7D-5543-86F9-DD1A23634706}" type="presParOf" srcId="{60A56AEA-B346-AF44-B6C2-8B68EA0ADFD1}" destId="{20A6FF5E-5615-824D-A048-77C62DC5D1A3}" srcOrd="0" destOrd="0" presId="urn:microsoft.com/office/officeart/2005/8/layout/list1"/>
    <dgm:cxn modelId="{B4D815D0-E598-5E4F-83ED-96CADE0B2FC5}" type="presParOf" srcId="{60A56AEA-B346-AF44-B6C2-8B68EA0ADFD1}" destId="{D07AECF4-CA13-6F4A-99D6-7A9D110C2B2C}" srcOrd="1" destOrd="0" presId="urn:microsoft.com/office/officeart/2005/8/layout/list1"/>
    <dgm:cxn modelId="{C5049EE8-3076-6342-9056-94A89BD787DC}" type="presParOf" srcId="{08BA4977-F18B-8F48-B348-52E53CC62F8D}" destId="{AE8952AD-FDE9-9749-A6BD-6739DFDAAFAF}" srcOrd="9" destOrd="0" presId="urn:microsoft.com/office/officeart/2005/8/layout/list1"/>
    <dgm:cxn modelId="{EDEE2A00-8A25-0A44-B0B0-B3D1BD358657}" type="presParOf" srcId="{08BA4977-F18B-8F48-B348-52E53CC62F8D}" destId="{9DBB5E93-C5C8-294D-BBED-DE31DFDEDE60}" srcOrd="10" destOrd="0" presId="urn:microsoft.com/office/officeart/2005/8/layout/list1"/>
    <dgm:cxn modelId="{DDFEF125-AD95-254A-B99E-A10D3268227E}" type="presParOf" srcId="{08BA4977-F18B-8F48-B348-52E53CC62F8D}" destId="{C8B503E6-E5FA-9941-B429-7C71FED838F4}" srcOrd="11" destOrd="0" presId="urn:microsoft.com/office/officeart/2005/8/layout/list1"/>
    <dgm:cxn modelId="{3B1E4323-6390-F544-A934-F03CCBCDA1A0}" type="presParOf" srcId="{08BA4977-F18B-8F48-B348-52E53CC62F8D}" destId="{6247DF0F-3691-B846-9BEA-193F1F155B0A}" srcOrd="12" destOrd="0" presId="urn:microsoft.com/office/officeart/2005/8/layout/list1"/>
    <dgm:cxn modelId="{1300B88D-8B85-904D-BB54-A9C2A7914B2A}" type="presParOf" srcId="{6247DF0F-3691-B846-9BEA-193F1F155B0A}" destId="{770E5FAE-2AE6-C74B-BCA5-C7FC072584B9}" srcOrd="0" destOrd="0" presId="urn:microsoft.com/office/officeart/2005/8/layout/list1"/>
    <dgm:cxn modelId="{7AB7BAD9-6A09-8440-8D28-F0BC30FD0CCB}" type="presParOf" srcId="{6247DF0F-3691-B846-9BEA-193F1F155B0A}" destId="{22FD84C0-622F-F44F-85B4-6176F5C4727B}" srcOrd="1" destOrd="0" presId="urn:microsoft.com/office/officeart/2005/8/layout/list1"/>
    <dgm:cxn modelId="{54D23DD7-3A8F-7343-B26B-FC700CCF8C17}" type="presParOf" srcId="{08BA4977-F18B-8F48-B348-52E53CC62F8D}" destId="{111FB9DA-848C-A644-9D6B-33BD6F05DD80}" srcOrd="13" destOrd="0" presId="urn:microsoft.com/office/officeart/2005/8/layout/list1"/>
    <dgm:cxn modelId="{7217E857-9E0D-E840-B71A-52F2E5F1C50C}" type="presParOf" srcId="{08BA4977-F18B-8F48-B348-52E53CC62F8D}" destId="{28DAF833-9421-8E4A-88E5-1FDFC3CFA904}"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078A03-08B8-5F4F-9261-311B3747CD61}">
      <dsp:nvSpPr>
        <dsp:cNvPr id="0" name=""/>
        <dsp:cNvSpPr/>
      </dsp:nvSpPr>
      <dsp:spPr>
        <a:xfrm>
          <a:off x="0" y="889969"/>
          <a:ext cx="4905375" cy="5292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2D3F8B24-A441-C742-87F1-7209059F6C93}">
      <dsp:nvSpPr>
        <dsp:cNvPr id="0" name=""/>
        <dsp:cNvSpPr/>
      </dsp:nvSpPr>
      <dsp:spPr>
        <a:xfrm>
          <a:off x="245268" y="126072"/>
          <a:ext cx="4177687" cy="1073856"/>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a:t>Recall UN Hazard </a:t>
          </a:r>
          <a:r>
            <a:rPr lang="en-GB" sz="1800" kern="1200">
              <a:latin typeface="Arial" panose="020B0604020202020204"/>
            </a:rPr>
            <a:t>Classification</a:t>
          </a:r>
          <a:r>
            <a:rPr lang="en-GB" sz="1800" kern="1200"/>
            <a:t> Code systems and compatibility groups</a:t>
          </a:r>
          <a:endParaRPr lang="en-GB" sz="1800" kern="1200" dirty="0"/>
        </a:p>
      </dsp:txBody>
      <dsp:txXfrm>
        <a:off x="297689" y="178493"/>
        <a:ext cx="4072845" cy="969014"/>
      </dsp:txXfrm>
    </dsp:sp>
    <dsp:sp modelId="{82682B20-50CA-954E-9EA8-EC133A255B65}">
      <dsp:nvSpPr>
        <dsp:cNvPr id="0" name=""/>
        <dsp:cNvSpPr/>
      </dsp:nvSpPr>
      <dsp:spPr>
        <a:xfrm>
          <a:off x="0" y="2296465"/>
          <a:ext cx="4905375" cy="5292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FB230D9D-678F-3A4F-8437-35E977F836A9}">
      <dsp:nvSpPr>
        <dsp:cNvPr id="0" name=""/>
        <dsp:cNvSpPr/>
      </dsp:nvSpPr>
      <dsp:spPr>
        <a:xfrm>
          <a:off x="245268" y="1532569"/>
          <a:ext cx="4177687" cy="1073856"/>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a:t>Discuss UN Hazard </a:t>
          </a:r>
          <a:r>
            <a:rPr lang="en-GB" sz="1800" kern="1200">
              <a:latin typeface="Arial" panose="020B0604020202020204"/>
            </a:rPr>
            <a:t>Classification</a:t>
          </a:r>
          <a:r>
            <a:rPr lang="en-GB" sz="1800" kern="1200"/>
            <a:t> Code mixing rule</a:t>
          </a:r>
          <a:endParaRPr lang="en-GB" sz="1800" kern="1200" dirty="0"/>
        </a:p>
      </dsp:txBody>
      <dsp:txXfrm>
        <a:off x="297689" y="1584990"/>
        <a:ext cx="4072845" cy="969014"/>
      </dsp:txXfrm>
    </dsp:sp>
    <dsp:sp modelId="{9DBB5E93-C5C8-294D-BBED-DE31DFDEDE60}">
      <dsp:nvSpPr>
        <dsp:cNvPr id="0" name=""/>
        <dsp:cNvSpPr/>
      </dsp:nvSpPr>
      <dsp:spPr>
        <a:xfrm>
          <a:off x="0" y="3702961"/>
          <a:ext cx="4905375" cy="5292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D07AECF4-CA13-6F4A-99D6-7A9D110C2B2C}">
      <dsp:nvSpPr>
        <dsp:cNvPr id="0" name=""/>
        <dsp:cNvSpPr/>
      </dsp:nvSpPr>
      <dsp:spPr>
        <a:xfrm>
          <a:off x="245268" y="2939065"/>
          <a:ext cx="4177687" cy="1073856"/>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Apply the Hazard </a:t>
          </a:r>
          <a:r>
            <a:rPr lang="en-GB" sz="1800" kern="1200" dirty="0">
              <a:latin typeface="Arial" panose="020B0604020202020204"/>
            </a:rPr>
            <a:t>Classification</a:t>
          </a:r>
          <a:r>
            <a:rPr lang="en-GB" sz="1800" kern="1200" dirty="0"/>
            <a:t> Code mixing rules to an ammunition container and to ammunition transportation</a:t>
          </a:r>
          <a:endParaRPr lang="en-IE" sz="1800" kern="1200" dirty="0"/>
        </a:p>
      </dsp:txBody>
      <dsp:txXfrm>
        <a:off x="297689" y="2991486"/>
        <a:ext cx="4072845" cy="969014"/>
      </dsp:txXfrm>
    </dsp:sp>
    <dsp:sp modelId="{28DAF833-9421-8E4A-88E5-1FDFC3CFA904}">
      <dsp:nvSpPr>
        <dsp:cNvPr id="0" name=""/>
        <dsp:cNvSpPr/>
      </dsp:nvSpPr>
      <dsp:spPr>
        <a:xfrm>
          <a:off x="0" y="5109458"/>
          <a:ext cx="4905375" cy="5292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22FD84C0-622F-F44F-85B4-6176F5C4727B}">
      <dsp:nvSpPr>
        <dsp:cNvPr id="0" name=""/>
        <dsp:cNvSpPr/>
      </dsp:nvSpPr>
      <dsp:spPr>
        <a:xfrm>
          <a:off x="245268" y="4345561"/>
          <a:ext cx="4177687" cy="1073856"/>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Analyse how this would apply to a UN T/PCC Ammunition Manager</a:t>
          </a:r>
          <a:endParaRPr lang="en-IE" sz="1800" kern="1200" dirty="0"/>
        </a:p>
      </dsp:txBody>
      <dsp:txXfrm>
        <a:off x="297689" y="4397982"/>
        <a:ext cx="4072845" cy="9690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66499-E6F2-2F43-83D4-BFBEF506F824}">
      <dsp:nvSpPr>
        <dsp:cNvPr id="0" name=""/>
        <dsp:cNvSpPr/>
      </dsp:nvSpPr>
      <dsp:spPr>
        <a:xfrm>
          <a:off x="3922" y="374969"/>
          <a:ext cx="1783518" cy="27648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76200" numCol="1" spcCol="1270" anchor="t" anchorCtr="0">
          <a:noAutofit/>
        </a:bodyPr>
        <a:lstStyle/>
        <a:p>
          <a:pPr marL="0" lvl="0" indent="0" algn="l" defTabSz="889000">
            <a:lnSpc>
              <a:spcPct val="90000"/>
            </a:lnSpc>
            <a:spcBef>
              <a:spcPct val="0"/>
            </a:spcBef>
            <a:spcAft>
              <a:spcPct val="35000"/>
            </a:spcAft>
            <a:buNone/>
          </a:pPr>
          <a:r>
            <a:rPr lang="en-GB" sz="2000" kern="1200"/>
            <a:t>Hazard Division</a:t>
          </a:r>
        </a:p>
      </dsp:txBody>
      <dsp:txXfrm>
        <a:off x="3922" y="374969"/>
        <a:ext cx="1783518" cy="713407"/>
      </dsp:txXfrm>
    </dsp:sp>
    <dsp:sp modelId="{2B208688-9500-0C46-B596-73F4E4BF0C11}">
      <dsp:nvSpPr>
        <dsp:cNvPr id="0" name=""/>
        <dsp:cNvSpPr/>
      </dsp:nvSpPr>
      <dsp:spPr>
        <a:xfrm>
          <a:off x="374340" y="1456113"/>
          <a:ext cx="1783518" cy="197528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000" tIns="142240" rIns="142240" bIns="14224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GB" altLang="en-US" sz="2000" kern="1200"/>
            <a:t>Denotes the type of hazard to be </a:t>
          </a:r>
          <a:r>
            <a:rPr lang="en-GB" altLang="en-US" sz="2000" kern="1200">
              <a:solidFill>
                <a:prstClr val="black">
                  <a:hueOff val="0"/>
                  <a:satOff val="0"/>
                  <a:lumOff val="0"/>
                  <a:alphaOff val="0"/>
                </a:prstClr>
              </a:solidFill>
              <a:latin typeface="Arial" panose="020B0604020202020204"/>
              <a:ea typeface="+mn-ea"/>
              <a:cs typeface="+mn-cs"/>
            </a:rPr>
            <a:t>expected</a:t>
          </a:r>
          <a:endParaRPr lang="en-GB" sz="2000" kern="1200">
            <a:solidFill>
              <a:prstClr val="black">
                <a:hueOff val="0"/>
                <a:satOff val="0"/>
                <a:lumOff val="0"/>
                <a:alphaOff val="0"/>
              </a:prstClr>
            </a:solidFill>
            <a:latin typeface="Arial" panose="020B0604020202020204"/>
            <a:ea typeface="+mn-ea"/>
            <a:cs typeface="+mn-cs"/>
          </a:endParaRPr>
        </a:p>
      </dsp:txBody>
      <dsp:txXfrm>
        <a:off x="426577" y="1508350"/>
        <a:ext cx="1679044" cy="1870809"/>
      </dsp:txXfrm>
    </dsp:sp>
    <dsp:sp modelId="{907202C0-25C6-7A4D-80A3-7121FE46F7E6}">
      <dsp:nvSpPr>
        <dsp:cNvPr id="0" name=""/>
        <dsp:cNvSpPr/>
      </dsp:nvSpPr>
      <dsp:spPr>
        <a:xfrm>
          <a:off x="2060570" y="464551"/>
          <a:ext cx="567686" cy="534243"/>
        </a:xfrm>
        <a:prstGeom prst="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2060570" y="571400"/>
        <a:ext cx="407413" cy="320545"/>
      </dsp:txXfrm>
    </dsp:sp>
    <dsp:sp modelId="{DB71ABA4-A4DF-4747-8C13-0A2AE2D0822D}">
      <dsp:nvSpPr>
        <dsp:cNvPr id="0" name=""/>
        <dsp:cNvSpPr/>
      </dsp:nvSpPr>
      <dsp:spPr>
        <a:xfrm>
          <a:off x="2868941" y="374969"/>
          <a:ext cx="1783518" cy="27648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76200" numCol="1" spcCol="1270" anchor="t" anchorCtr="0">
          <a:noAutofit/>
        </a:bodyPr>
        <a:lstStyle/>
        <a:p>
          <a:pPr marL="0" lvl="0" indent="0" algn="l" defTabSz="889000">
            <a:lnSpc>
              <a:spcPct val="90000"/>
            </a:lnSpc>
            <a:spcBef>
              <a:spcPct val="0"/>
            </a:spcBef>
            <a:spcAft>
              <a:spcPct val="35000"/>
            </a:spcAft>
            <a:buNone/>
          </a:pPr>
          <a:r>
            <a:rPr lang="en-GB" sz="2000" kern="1200"/>
            <a:t>Compatibility Group</a:t>
          </a:r>
        </a:p>
      </dsp:txBody>
      <dsp:txXfrm>
        <a:off x="2868941" y="374969"/>
        <a:ext cx="1783518" cy="713407"/>
      </dsp:txXfrm>
    </dsp:sp>
    <dsp:sp modelId="{5DEB093C-EDD4-E840-BD39-16D32B120F50}">
      <dsp:nvSpPr>
        <dsp:cNvPr id="0" name=""/>
        <dsp:cNvSpPr/>
      </dsp:nvSpPr>
      <dsp:spPr>
        <a:xfrm>
          <a:off x="3239358" y="1456113"/>
          <a:ext cx="1783518" cy="197528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000" tIns="142240" rIns="142240" bIns="14224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GB" altLang="en-US" sz="2000" kern="1200"/>
            <a:t>Denotes what can be stored together to minimise risk</a:t>
          </a:r>
          <a:endParaRPr lang="en-GB" sz="2000" kern="1200"/>
        </a:p>
      </dsp:txBody>
      <dsp:txXfrm>
        <a:off x="3291595" y="1508350"/>
        <a:ext cx="1679044" cy="1870809"/>
      </dsp:txXfrm>
    </dsp:sp>
    <dsp:sp modelId="{2BE333F3-3952-9E4B-9B6B-F88E55CF2F0C}">
      <dsp:nvSpPr>
        <dsp:cNvPr id="0" name=""/>
        <dsp:cNvSpPr/>
      </dsp:nvSpPr>
      <dsp:spPr>
        <a:xfrm>
          <a:off x="4922834" y="509650"/>
          <a:ext cx="573194" cy="4440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4922834" y="598459"/>
        <a:ext cx="439981" cy="266426"/>
      </dsp:txXfrm>
    </dsp:sp>
    <dsp:sp modelId="{28D25755-5381-0F4F-B1E0-313711B545A3}">
      <dsp:nvSpPr>
        <dsp:cNvPr id="0" name=""/>
        <dsp:cNvSpPr/>
      </dsp:nvSpPr>
      <dsp:spPr>
        <a:xfrm>
          <a:off x="5733959" y="374969"/>
          <a:ext cx="1783518" cy="27648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76200" numCol="1" spcCol="1270" anchor="t" anchorCtr="0">
          <a:noAutofit/>
        </a:bodyPr>
        <a:lstStyle/>
        <a:p>
          <a:pPr marL="0" lvl="0" indent="0" algn="l" defTabSz="889000">
            <a:lnSpc>
              <a:spcPct val="90000"/>
            </a:lnSpc>
            <a:spcBef>
              <a:spcPct val="0"/>
            </a:spcBef>
            <a:spcAft>
              <a:spcPct val="35000"/>
            </a:spcAft>
            <a:buNone/>
          </a:pPr>
          <a:r>
            <a:rPr lang="en-GB" sz="2000" kern="1200"/>
            <a:t>Hazard Classification Code</a:t>
          </a:r>
        </a:p>
      </dsp:txBody>
      <dsp:txXfrm>
        <a:off x="5733959" y="374969"/>
        <a:ext cx="1783518" cy="713407"/>
      </dsp:txXfrm>
    </dsp:sp>
    <dsp:sp modelId="{DA245981-86A4-554A-B0FA-1A03223EB2E2}">
      <dsp:nvSpPr>
        <dsp:cNvPr id="0" name=""/>
        <dsp:cNvSpPr/>
      </dsp:nvSpPr>
      <dsp:spPr>
        <a:xfrm>
          <a:off x="6103181" y="1456113"/>
          <a:ext cx="1783518" cy="197528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000" tIns="142240" rIns="142240" bIns="14224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GB" altLang="en-US" sz="2000" kern="1200"/>
            <a:t>Denotes what can be stored together to minimise risk</a:t>
          </a:r>
          <a:endParaRPr lang="en-GB" sz="2000" kern="1200"/>
        </a:p>
      </dsp:txBody>
      <dsp:txXfrm>
        <a:off x="6155418" y="1508350"/>
        <a:ext cx="1679044" cy="18708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078A03-08B8-5F4F-9261-311B3747CD61}">
      <dsp:nvSpPr>
        <dsp:cNvPr id="0" name=""/>
        <dsp:cNvSpPr/>
      </dsp:nvSpPr>
      <dsp:spPr>
        <a:xfrm>
          <a:off x="0" y="889969"/>
          <a:ext cx="4905375" cy="5292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2D3F8B24-A441-C742-87F1-7209059F6C93}">
      <dsp:nvSpPr>
        <dsp:cNvPr id="0" name=""/>
        <dsp:cNvSpPr/>
      </dsp:nvSpPr>
      <dsp:spPr>
        <a:xfrm>
          <a:off x="245268" y="126072"/>
          <a:ext cx="4177687" cy="1073856"/>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a:t>Recall UN Hazard </a:t>
          </a:r>
          <a:r>
            <a:rPr lang="en-GB" sz="1800" kern="1200">
              <a:latin typeface="Arial" panose="020B0604020202020204"/>
            </a:rPr>
            <a:t>Classification</a:t>
          </a:r>
          <a:r>
            <a:rPr lang="en-GB" sz="1800" kern="1200"/>
            <a:t> Code systems and compatibility groups</a:t>
          </a:r>
          <a:endParaRPr lang="en-GB" sz="1800" kern="1200" dirty="0"/>
        </a:p>
      </dsp:txBody>
      <dsp:txXfrm>
        <a:off x="297689" y="178493"/>
        <a:ext cx="4072845" cy="969014"/>
      </dsp:txXfrm>
    </dsp:sp>
    <dsp:sp modelId="{82682B20-50CA-954E-9EA8-EC133A255B65}">
      <dsp:nvSpPr>
        <dsp:cNvPr id="0" name=""/>
        <dsp:cNvSpPr/>
      </dsp:nvSpPr>
      <dsp:spPr>
        <a:xfrm>
          <a:off x="0" y="2296465"/>
          <a:ext cx="4905375" cy="5292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FB230D9D-678F-3A4F-8437-35E977F836A9}">
      <dsp:nvSpPr>
        <dsp:cNvPr id="0" name=""/>
        <dsp:cNvSpPr/>
      </dsp:nvSpPr>
      <dsp:spPr>
        <a:xfrm>
          <a:off x="245268" y="1532569"/>
          <a:ext cx="4177687" cy="1073856"/>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a:t>Discuss UN Hazard </a:t>
          </a:r>
          <a:r>
            <a:rPr lang="en-GB" sz="1800" kern="1200">
              <a:latin typeface="Arial" panose="020B0604020202020204"/>
            </a:rPr>
            <a:t>Classification</a:t>
          </a:r>
          <a:r>
            <a:rPr lang="en-GB" sz="1800" kern="1200"/>
            <a:t> Code mixing rule</a:t>
          </a:r>
          <a:endParaRPr lang="en-GB" sz="1800" kern="1200" dirty="0"/>
        </a:p>
      </dsp:txBody>
      <dsp:txXfrm>
        <a:off x="297689" y="1584990"/>
        <a:ext cx="4072845" cy="969014"/>
      </dsp:txXfrm>
    </dsp:sp>
    <dsp:sp modelId="{9DBB5E93-C5C8-294D-BBED-DE31DFDEDE60}">
      <dsp:nvSpPr>
        <dsp:cNvPr id="0" name=""/>
        <dsp:cNvSpPr/>
      </dsp:nvSpPr>
      <dsp:spPr>
        <a:xfrm>
          <a:off x="0" y="3702961"/>
          <a:ext cx="4905375" cy="5292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D07AECF4-CA13-6F4A-99D6-7A9D110C2B2C}">
      <dsp:nvSpPr>
        <dsp:cNvPr id="0" name=""/>
        <dsp:cNvSpPr/>
      </dsp:nvSpPr>
      <dsp:spPr>
        <a:xfrm>
          <a:off x="245268" y="2939065"/>
          <a:ext cx="4177687" cy="1073856"/>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Apply the Hazard </a:t>
          </a:r>
          <a:r>
            <a:rPr lang="en-GB" sz="1800" kern="1200" dirty="0">
              <a:latin typeface="Arial" panose="020B0604020202020204"/>
            </a:rPr>
            <a:t>Classification</a:t>
          </a:r>
          <a:r>
            <a:rPr lang="en-GB" sz="1800" kern="1200" dirty="0"/>
            <a:t> Code mixing rules to an ammunition container and to ammunition transportation</a:t>
          </a:r>
          <a:endParaRPr lang="en-IE" sz="1800" kern="1200" dirty="0"/>
        </a:p>
      </dsp:txBody>
      <dsp:txXfrm>
        <a:off x="297689" y="2991486"/>
        <a:ext cx="4072845" cy="969014"/>
      </dsp:txXfrm>
    </dsp:sp>
    <dsp:sp modelId="{28DAF833-9421-8E4A-88E5-1FDFC3CFA904}">
      <dsp:nvSpPr>
        <dsp:cNvPr id="0" name=""/>
        <dsp:cNvSpPr/>
      </dsp:nvSpPr>
      <dsp:spPr>
        <a:xfrm>
          <a:off x="0" y="5109458"/>
          <a:ext cx="4905375" cy="529200"/>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22FD84C0-622F-F44F-85B4-6176F5C4727B}">
      <dsp:nvSpPr>
        <dsp:cNvPr id="0" name=""/>
        <dsp:cNvSpPr/>
      </dsp:nvSpPr>
      <dsp:spPr>
        <a:xfrm>
          <a:off x="245268" y="4345561"/>
          <a:ext cx="4177687" cy="1073856"/>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Analyse how this would apply to a UN T/PCC Ammunition Manager</a:t>
          </a:r>
          <a:endParaRPr lang="en-IE" sz="1800" kern="1200" dirty="0"/>
        </a:p>
      </dsp:txBody>
      <dsp:txXfrm>
        <a:off x="297689" y="4397982"/>
        <a:ext cx="4072845" cy="96901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IE"/>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AEC37FF1-05D1-CB49-B640-EBA8FD2C161F}" type="datetimeFigureOut">
              <a:rPr lang="en-IE" smtClean="0"/>
              <a:t>16/05/2024</a:t>
            </a:fld>
            <a:endParaRPr lang="en-IE"/>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IE"/>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IE"/>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1E91D3BD-5E5A-7743-9F40-8526F1D1808C}" type="slidenum">
              <a:rPr lang="en-IE" smtClean="0"/>
              <a:t>‹#›</a:t>
            </a:fld>
            <a:endParaRPr lang="en-IE"/>
          </a:p>
        </p:txBody>
      </p:sp>
    </p:spTree>
    <p:extLst>
      <p:ext uri="{BB962C8B-B14F-4D97-AF65-F5344CB8AC3E}">
        <p14:creationId xmlns:p14="http://schemas.microsoft.com/office/powerpoint/2010/main" val="1215306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Key Reference Documents for this lesson:</a:t>
            </a:r>
            <a:r>
              <a:rPr lang="en-IE" dirty="0">
                <a:effectLst/>
              </a:rPr>
              <a:t> </a:t>
            </a:r>
          </a:p>
          <a:p>
            <a:endParaRPr lang="en-IE" dirty="0">
              <a:effectLst/>
            </a:endParaRPr>
          </a:p>
          <a:p>
            <a:pPr lvl="0"/>
            <a:r>
              <a:rPr lang="en-GB" dirty="0"/>
              <a:t>UN Manual on Ammunition Management</a:t>
            </a:r>
            <a:endParaRPr lang="en-IE" dirty="0"/>
          </a:p>
          <a:p>
            <a:pPr lvl="0"/>
            <a:r>
              <a:rPr lang="en-GB" dirty="0"/>
              <a:t>UN Weapons and Ammunition Management Policy (WAM)</a:t>
            </a:r>
            <a:endParaRPr lang="en-IE" dirty="0"/>
          </a:p>
          <a:p>
            <a:r>
              <a:rPr lang="en-GB" dirty="0"/>
              <a:t>International Ammunition Technical Guidelines (IATG)</a:t>
            </a:r>
            <a:r>
              <a:rPr lang="en-IE" dirty="0">
                <a:effectLst/>
              </a:rPr>
              <a:t> </a:t>
            </a:r>
          </a:p>
          <a:p>
            <a:pPr marL="291179" indent="-291179">
              <a:buFont typeface="Arial"/>
              <a:buChar char="•"/>
            </a:pPr>
            <a:r>
              <a:rPr lang="en-IE" dirty="0"/>
              <a:t>http://data.unsaferguard.org/iatg/en/IATG-01.50-Explosive-hazard-classification-system-IATG-V.3.pdf  </a:t>
            </a:r>
          </a:p>
          <a:p>
            <a:pPr marL="291179" indent="-291179">
              <a:buFont typeface="Arial"/>
              <a:buChar char="•"/>
            </a:pPr>
            <a:endParaRPr lang="en-IE" dirty="0">
              <a:cs typeface="Calibri" panose="020F0502020204030204"/>
            </a:endParaRPr>
          </a:p>
          <a:p>
            <a:r>
              <a:rPr lang="en-IE" b="1" dirty="0">
                <a:cs typeface="Calibri" panose="020F0502020204030204"/>
              </a:rPr>
              <a:t>All photographs in this lesson are </a:t>
            </a:r>
            <a:r>
              <a:rPr lang="en-IE" b="1" dirty="0">
                <a:latin typeface="Arial" panose="020B0604020202020204" pitchFamily="34" charset="0"/>
                <a:cs typeface="Arial" panose="020B0604020202020204" pitchFamily="34" charset="0"/>
              </a:rPr>
              <a:t>© United Nations unless otherwise stated.</a:t>
            </a:r>
            <a:endParaRPr lang="en-IE" b="1" dirty="0">
              <a:cs typeface="Calibri" panose="020F0502020204030204"/>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a:t>
            </a:fld>
            <a:endParaRPr lang="en-IE"/>
          </a:p>
        </p:txBody>
      </p:sp>
    </p:spTree>
    <p:extLst>
      <p:ext uri="{BB962C8B-B14F-4D97-AF65-F5344CB8AC3E}">
        <p14:creationId xmlns:p14="http://schemas.microsoft.com/office/powerpoint/2010/main" val="1299293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a:solidFill>
                  <a:schemeClr val="dk1"/>
                </a:solidFill>
                <a:ea typeface="Calibri"/>
                <a:cs typeface="Calibri"/>
                <a:sym typeface="Calibri"/>
              </a:rPr>
              <a:t>Main idea/objective for slide:</a:t>
            </a:r>
          </a:p>
          <a:p>
            <a:pPr defTabSz="931774">
              <a:buClr>
                <a:srgbClr val="000000"/>
              </a:buClr>
              <a:buSzPts val="1400"/>
              <a:defRPr/>
            </a:pPr>
            <a:r>
              <a:rPr lang="en-GB" b="1"/>
              <a:t>Discuss the origins and rationale of using Hazard Class Codes.</a:t>
            </a:r>
            <a:endParaRPr lang="en-IE" b="1"/>
          </a:p>
          <a:p>
            <a:pPr defTabSz="931774">
              <a:buClr>
                <a:srgbClr val="000000"/>
              </a:buClr>
              <a:buSzPts val="1400"/>
              <a:defRPr/>
            </a:pPr>
            <a:endParaRPr lang="en-GB" u="sng">
              <a:solidFill>
                <a:schemeClr val="dk1"/>
              </a:solidFill>
              <a:ea typeface="Calibri"/>
              <a:cs typeface="Calibri"/>
              <a:sym typeface="Calibri"/>
            </a:endParaRPr>
          </a:p>
          <a:p>
            <a:pPr defTabSz="931774">
              <a:buClr>
                <a:srgbClr val="000000"/>
              </a:buClr>
              <a:buSzPts val="1400"/>
              <a:defRPr/>
            </a:pPr>
            <a:endParaRPr lang="en-GB" u="sng">
              <a:solidFill>
                <a:schemeClr val="dk1"/>
              </a:solidFill>
              <a:ea typeface="Calibri"/>
              <a:cs typeface="Calibri"/>
              <a:sym typeface="Calibri"/>
            </a:endParaRPr>
          </a:p>
          <a:p>
            <a:pPr defTabSz="931774">
              <a:buClr>
                <a:srgbClr val="000000"/>
              </a:buClr>
              <a:buSzPts val="1400"/>
              <a:defRPr/>
            </a:pPr>
            <a:endParaRPr lang="en-GB" u="sng">
              <a:solidFill>
                <a:schemeClr val="dk1"/>
              </a:solidFill>
              <a:ea typeface="Calibri"/>
              <a:cs typeface="Calibri"/>
              <a:sym typeface="Calibri"/>
            </a:endParaRPr>
          </a:p>
          <a:p>
            <a:pPr defTabSz="931774">
              <a:buClr>
                <a:srgbClr val="000000"/>
              </a:buClr>
              <a:buSzPts val="1400"/>
              <a:defRPr/>
            </a:pPr>
            <a:r>
              <a:rPr lang="en-GB" u="sng">
                <a:solidFill>
                  <a:schemeClr val="dk1"/>
                </a:solidFill>
                <a:ea typeface="Calibri"/>
                <a:cs typeface="Calibri"/>
                <a:sym typeface="Calibri"/>
              </a:rPr>
              <a:t>What the instructor should cover (in addition to slide content)</a:t>
            </a:r>
          </a:p>
          <a:p>
            <a:pPr defTabSz="931774">
              <a:spcBef>
                <a:spcPct val="0"/>
              </a:spcBef>
              <a:defRPr/>
            </a:pPr>
            <a:r>
              <a:rPr lang="en-GB" altLang="en-US">
                <a:solidFill>
                  <a:prstClr val="black"/>
                </a:solidFill>
                <a:ea typeface="ＭＳ Ｐゴシック" panose="020B0600070205080204" pitchFamily="34" charset="-128"/>
              </a:rPr>
              <a:t>The system comprises:</a:t>
            </a:r>
          </a:p>
          <a:p>
            <a:pPr defTabSz="931774">
              <a:spcBef>
                <a:spcPct val="0"/>
              </a:spcBef>
              <a:defRPr/>
            </a:pPr>
            <a:endParaRPr lang="en-GB" altLang="en-US">
              <a:solidFill>
                <a:prstClr val="black"/>
              </a:solidFill>
              <a:ea typeface="ＭＳ Ｐゴシック" panose="020B0600070205080204" pitchFamily="34" charset="-128"/>
            </a:endParaRPr>
          </a:p>
          <a:p>
            <a:pPr defTabSz="931774">
              <a:spcBef>
                <a:spcPct val="0"/>
              </a:spcBef>
              <a:buFontTx/>
              <a:buChar char="•"/>
              <a:defRPr/>
            </a:pPr>
            <a:r>
              <a:rPr lang="en-GB" altLang="en-US">
                <a:solidFill>
                  <a:prstClr val="black"/>
                </a:solidFill>
                <a:ea typeface="ＭＳ Ｐゴシック" panose="020B0600070205080204" pitchFamily="34" charset="-128"/>
              </a:rPr>
              <a:t>Hazard Divisions (HD)</a:t>
            </a:r>
          </a:p>
          <a:p>
            <a:pPr defTabSz="931774">
              <a:spcBef>
                <a:spcPct val="0"/>
              </a:spcBef>
              <a:buFontTx/>
              <a:buChar char="•"/>
              <a:defRPr/>
            </a:pPr>
            <a:endParaRPr lang="en-GB" altLang="en-US">
              <a:solidFill>
                <a:prstClr val="black"/>
              </a:solidFill>
              <a:ea typeface="ＭＳ Ｐゴシック" panose="020B0600070205080204" pitchFamily="34" charset="-128"/>
            </a:endParaRPr>
          </a:p>
          <a:p>
            <a:pPr defTabSz="931774">
              <a:spcBef>
                <a:spcPct val="0"/>
              </a:spcBef>
              <a:buFontTx/>
              <a:buChar char="•"/>
              <a:defRPr/>
            </a:pPr>
            <a:r>
              <a:rPr lang="en-GB" altLang="en-US">
                <a:solidFill>
                  <a:prstClr val="black"/>
                </a:solidFill>
                <a:ea typeface="ＭＳ Ｐゴシック" panose="020B0600070205080204" pitchFamily="34" charset="-128"/>
              </a:rPr>
              <a:t>Compatibility Groups (CG)</a:t>
            </a:r>
          </a:p>
          <a:p>
            <a:pPr defTabSz="931774">
              <a:spcBef>
                <a:spcPct val="0"/>
              </a:spcBef>
              <a:buFontTx/>
              <a:buChar char="•"/>
              <a:defRPr/>
            </a:pPr>
            <a:endParaRPr lang="en-GB" altLang="en-US">
              <a:solidFill>
                <a:prstClr val="black"/>
              </a:solidFill>
              <a:ea typeface="ＭＳ Ｐゴシック" panose="020B0600070205080204" pitchFamily="34" charset="-128"/>
            </a:endParaRPr>
          </a:p>
          <a:p>
            <a:pPr defTabSz="931774">
              <a:spcBef>
                <a:spcPct val="0"/>
              </a:spcBef>
              <a:buFontTx/>
              <a:buChar char="•"/>
              <a:defRPr/>
            </a:pPr>
            <a:r>
              <a:rPr lang="en-GB" altLang="en-US">
                <a:solidFill>
                  <a:prstClr val="black"/>
                </a:solidFill>
                <a:ea typeface="ＭＳ Ｐゴシック" panose="020B0600070205080204" pitchFamily="34" charset="-128"/>
              </a:rPr>
              <a:t>and, when these are combined together: Hazard Classification Codes (HCC)</a:t>
            </a:r>
          </a:p>
          <a:p>
            <a:pPr marL="174708" indent="-174708">
              <a:buFont typeface="Arial" panose="020B0604020202020204" pitchFamily="34" charset="0"/>
              <a:buChar char="•"/>
            </a:pPr>
            <a:endParaRPr lang="en-GB"/>
          </a:p>
          <a:p>
            <a:pPr marL="174708" indent="-174708">
              <a:buFont typeface="Arial" panose="020B0604020202020204" pitchFamily="34" charset="0"/>
              <a:buChar char="•"/>
            </a:pPr>
            <a:endParaRPr lang="en-GB"/>
          </a:p>
          <a:p>
            <a:pPr defTabSz="931774">
              <a:defRPr/>
            </a:pPr>
            <a:r>
              <a:rPr lang="en-GB" u="sng"/>
              <a:t>References/further reading</a:t>
            </a:r>
            <a:r>
              <a:rPr lang="en-GB"/>
              <a:t> </a:t>
            </a:r>
          </a:p>
          <a:p>
            <a:pPr marL="174708" indent="-174708">
              <a:buFont typeface="Arial" panose="020B0604020202020204" pitchFamily="34" charset="0"/>
              <a:buChar char="•"/>
            </a:pPr>
            <a:endParaRPr lang="en-GB"/>
          </a:p>
          <a:p>
            <a:endParaRPr lang="en-IE"/>
          </a:p>
          <a:p>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10</a:t>
            </a:fld>
            <a:endParaRPr lang="en-IE"/>
          </a:p>
        </p:txBody>
      </p:sp>
    </p:spTree>
    <p:extLst>
      <p:ext uri="{BB962C8B-B14F-4D97-AF65-F5344CB8AC3E}">
        <p14:creationId xmlns:p14="http://schemas.microsoft.com/office/powerpoint/2010/main" val="4555699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ea typeface="ＭＳ Ｐゴシック" panose="020B0600070205080204" pitchFamily="34" charset="-128"/>
              </a:rPr>
              <a:t>The Hazard Division for a particular explosive or type of ammunition shall be determined by its performance and test results according to Part I of the Manual of Tests and Criteria of the UN Recommendations on the Transport of Dangerous Goods.</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Stockpile management organisations should ensure that the conventional ammunition and explosives in their possession is classified accordingly, although</a:t>
            </a:r>
          </a:p>
          <a:p>
            <a:pPr defTabSz="931774">
              <a:spcBef>
                <a:spcPct val="0"/>
              </a:spcBef>
              <a:defRPr/>
            </a:pPr>
            <a:r>
              <a:rPr lang="en-GB" altLang="en-US" dirty="0">
                <a:solidFill>
                  <a:prstClr val="black"/>
                </a:solidFill>
                <a:ea typeface="ＭＳ Ｐゴシック" panose="020B0600070205080204" pitchFamily="34" charset="-128"/>
              </a:rPr>
              <a:t>alternative local systems may be utilised.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The Hazard Divisions are most often seen marked on orange diamonds on ammunition packaging.  Note that these diamonds usually also include the Compatibility group, thus showing the complete Hazard Classification Code. Note that ammunition packaging will generally have a number of other markings on it, all of which perform some useful function.  However in this lesson we are only looking at the Hazard Classification Codes.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There are 6 Hazard Divisions for Class 1 Explosive Goods.  These are 1.1, 1.2, 1.3, 1.4, 1.5, and 1.6.  We will come onto these next.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Note that there is also an additional category which covers unstable explosives.  There is no pictogram or HD for this type of ammunition, as unstable explosives are not allowed to be transported.  </a:t>
            </a:r>
          </a:p>
          <a:p>
            <a:pPr marL="174708" indent="-174708">
              <a:buFont typeface="Arial" panose="020B0604020202020204" pitchFamily="34" charset="0"/>
              <a:buChar char="•"/>
            </a:pPr>
            <a:endParaRPr lang="en-GB" dirty="0"/>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pPr defTabSz="931774">
              <a:defRPr/>
            </a:pPr>
            <a:endParaRPr lang="en-GB" dirty="0"/>
          </a:p>
          <a:p>
            <a:pPr defTabSz="931774">
              <a:defRPr/>
            </a:pPr>
            <a:r>
              <a:rPr lang="en-GB" b="1" dirty="0"/>
              <a:t>Photograph is © AMAT/GICHD</a:t>
            </a:r>
          </a:p>
          <a:p>
            <a:endParaRPr lang="en-IE" dirty="0"/>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11</a:t>
            </a:fld>
            <a:endParaRPr lang="en-IE"/>
          </a:p>
        </p:txBody>
      </p:sp>
    </p:spTree>
    <p:extLst>
      <p:ext uri="{BB962C8B-B14F-4D97-AF65-F5344CB8AC3E}">
        <p14:creationId xmlns:p14="http://schemas.microsoft.com/office/powerpoint/2010/main" val="3957412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ea typeface="ＭＳ Ｐゴシック" panose="020B0600070205080204" pitchFamily="34" charset="-128"/>
              </a:rPr>
              <a:t>The photo of the box of PE4 Plastic Explosive cartridges has an orange diamond on it.  This shows that this type or store is HD 1.1.  </a:t>
            </a:r>
          </a:p>
          <a:p>
            <a:pPr defTabSz="931774">
              <a:spcBef>
                <a:spcPct val="0"/>
              </a:spcBef>
              <a:defRPr/>
            </a:pPr>
            <a:endParaRPr lang="en-GB" dirty="0"/>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12</a:t>
            </a:fld>
            <a:endParaRPr lang="en-IE"/>
          </a:p>
        </p:txBody>
      </p:sp>
    </p:spTree>
    <p:extLst>
      <p:ext uri="{BB962C8B-B14F-4D97-AF65-F5344CB8AC3E}">
        <p14:creationId xmlns:p14="http://schemas.microsoft.com/office/powerpoint/2010/main" val="23408662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endParaRPr lang="en-GB" dirty="0"/>
          </a:p>
          <a:p>
            <a:pPr defTabSz="931774">
              <a:spcBef>
                <a:spcPct val="0"/>
              </a:spcBef>
              <a:defRPr/>
            </a:pPr>
            <a:endParaRPr lang="en-GB" dirty="0"/>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pPr marL="174708" indent="-174708">
              <a:buFont typeface="Arial" panose="020B0604020202020204" pitchFamily="34" charset="0"/>
              <a:buChar char="•"/>
            </a:pPr>
            <a:endParaRPr lang="en-GB" dirty="0"/>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13</a:t>
            </a:fld>
            <a:endParaRPr lang="en-IE"/>
          </a:p>
        </p:txBody>
      </p:sp>
    </p:spTree>
    <p:extLst>
      <p:ext uri="{BB962C8B-B14F-4D97-AF65-F5344CB8AC3E}">
        <p14:creationId xmlns:p14="http://schemas.microsoft.com/office/powerpoint/2010/main" val="951564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endParaRPr lang="en-GB" dirty="0"/>
          </a:p>
          <a:p>
            <a:pPr defTabSz="931774">
              <a:spcBef>
                <a:spcPct val="0"/>
              </a:spcBef>
              <a:defRPr/>
            </a:pPr>
            <a:endParaRPr lang="en-GB" dirty="0"/>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14</a:t>
            </a:fld>
            <a:endParaRPr lang="en-IE"/>
          </a:p>
        </p:txBody>
      </p:sp>
    </p:spTree>
    <p:extLst>
      <p:ext uri="{BB962C8B-B14F-4D97-AF65-F5344CB8AC3E}">
        <p14:creationId xmlns:p14="http://schemas.microsoft.com/office/powerpoint/2010/main" val="12992405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endParaRPr lang="en-GB" dirty="0"/>
          </a:p>
          <a:p>
            <a:pPr defTabSz="931774">
              <a:spcBef>
                <a:spcPct val="0"/>
              </a:spcBef>
              <a:defRPr/>
            </a:pPr>
            <a:endParaRPr lang="en-GB" dirty="0"/>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15</a:t>
            </a:fld>
            <a:endParaRPr lang="en-IE"/>
          </a:p>
        </p:txBody>
      </p:sp>
    </p:spTree>
    <p:extLst>
      <p:ext uri="{BB962C8B-B14F-4D97-AF65-F5344CB8AC3E}">
        <p14:creationId xmlns:p14="http://schemas.microsoft.com/office/powerpoint/2010/main" val="3524951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spcBef>
                <a:spcPct val="0"/>
              </a:spcBef>
              <a:defRPr/>
            </a:pPr>
            <a:endParaRPr lang="en-GB" dirty="0"/>
          </a:p>
          <a:p>
            <a:pPr defTabSz="931774">
              <a:spcBef>
                <a:spcPct val="0"/>
              </a:spcBef>
              <a:defRPr/>
            </a:pPr>
            <a:endParaRPr lang="en-GB" dirty="0"/>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16</a:t>
            </a:fld>
            <a:endParaRPr lang="en-IE"/>
          </a:p>
        </p:txBody>
      </p:sp>
    </p:spTree>
    <p:extLst>
      <p:ext uri="{BB962C8B-B14F-4D97-AF65-F5344CB8AC3E}">
        <p14:creationId xmlns:p14="http://schemas.microsoft.com/office/powerpoint/2010/main" val="1519310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ea typeface="ＭＳ Ｐゴシック" panose="020B0600070205080204" pitchFamily="34" charset="-128"/>
              </a:rPr>
              <a:t>Hazard Division 1.1 has a mass explosion hazard.  Note that ammunition in this HD may also produce a fragmentation and fire hazard as well.  The main hazard is that of the blast though.  An example of a HD 1.1 store might be bulk demolition explosive.  </a:t>
            </a:r>
            <a:endParaRPr lang="en-GB" dirty="0"/>
          </a:p>
          <a:p>
            <a:pPr defTabSz="931774">
              <a:spcBef>
                <a:spcPct val="0"/>
              </a:spcBef>
              <a:defRPr/>
            </a:pPr>
            <a:endParaRPr lang="en-GB" dirty="0"/>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r>
              <a:rPr lang="en-IE" dirty="0"/>
              <a:t>http://</a:t>
            </a:r>
            <a:r>
              <a:rPr lang="en-IE" dirty="0" err="1"/>
              <a:t>data.unsaferguard.org</a:t>
            </a:r>
            <a:r>
              <a:rPr lang="en-IE" dirty="0"/>
              <a:t>/</a:t>
            </a:r>
            <a:r>
              <a:rPr lang="en-IE" dirty="0" err="1"/>
              <a:t>iatg</a:t>
            </a:r>
            <a:r>
              <a:rPr lang="en-IE" dirty="0"/>
              <a:t>/</a:t>
            </a:r>
            <a:r>
              <a:rPr lang="en-IE" dirty="0" err="1"/>
              <a:t>en</a:t>
            </a:r>
            <a:r>
              <a:rPr lang="en-IE" dirty="0"/>
              <a:t>/IATG-01.50-Explosive-hazard-classification-system-IATG-V.3.pdf</a:t>
            </a:r>
          </a:p>
          <a:p>
            <a:endParaRPr lang="en-IE" dirty="0">
              <a:cs typeface="Calibri"/>
            </a:endParaRPr>
          </a:p>
          <a:p>
            <a:r>
              <a:rPr lang="en-IE" u="sng" dirty="0">
                <a:cs typeface="Calibri"/>
              </a:rPr>
              <a:t>Images found at </a:t>
            </a:r>
            <a:r>
              <a:rPr lang="en-IE" dirty="0">
                <a:cs typeface="Calibri"/>
              </a:rPr>
              <a:t>https://</a:t>
            </a:r>
            <a:r>
              <a:rPr lang="en-IE" dirty="0" err="1">
                <a:cs typeface="Calibri"/>
              </a:rPr>
              <a:t>www.airseacontainers.com</a:t>
            </a:r>
            <a:r>
              <a:rPr lang="en-IE" dirty="0">
                <a:cs typeface="Calibri"/>
              </a:rPr>
              <a:t>/blog/hazard-class-101-know-how-to-categorize-your-hazardous-materials/ </a:t>
            </a:r>
          </a:p>
        </p:txBody>
      </p:sp>
      <p:sp>
        <p:nvSpPr>
          <p:cNvPr id="4" name="Slide Number Placeholder 3"/>
          <p:cNvSpPr>
            <a:spLocks noGrp="1"/>
          </p:cNvSpPr>
          <p:nvPr>
            <p:ph type="sldNum" sz="quarter" idx="5"/>
          </p:nvPr>
        </p:nvSpPr>
        <p:spPr/>
        <p:txBody>
          <a:bodyPr/>
          <a:lstStyle/>
          <a:p>
            <a:fld id="{1E91D3BD-5E5A-7743-9F40-8526F1D1808C}" type="slidenum">
              <a:rPr lang="en-IE" smtClean="0"/>
              <a:t>17</a:t>
            </a:fld>
            <a:endParaRPr lang="en-IE"/>
          </a:p>
        </p:txBody>
      </p:sp>
    </p:spTree>
    <p:extLst>
      <p:ext uri="{BB962C8B-B14F-4D97-AF65-F5344CB8AC3E}">
        <p14:creationId xmlns:p14="http://schemas.microsoft.com/office/powerpoint/2010/main" val="40609417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ea typeface="ＭＳ Ｐゴシック" panose="020B0600070205080204" pitchFamily="34" charset="-128"/>
              </a:rPr>
              <a:t>Hazard Division 1.2 has a projection hazard.  This means it may produce fragmentation if it functions in an accident.  There is no mass explosion hazard though.  An example of a HD 1.2 store might be some kinds of grenade.  </a:t>
            </a:r>
          </a:p>
          <a:p>
            <a:pPr defTabSz="931774">
              <a:spcBef>
                <a:spcPct val="0"/>
              </a:spcBef>
              <a:defRPr/>
            </a:pPr>
            <a:endParaRPr lang="en-GB" dirty="0"/>
          </a:p>
          <a:p>
            <a:pPr defTabSz="931774">
              <a:spcBef>
                <a:spcPct val="0"/>
              </a:spcBef>
              <a:defRPr/>
            </a:pPr>
            <a:endParaRPr lang="en-GB" dirty="0"/>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r>
              <a:rPr lang="en-IE" dirty="0"/>
              <a:t>http://data.unsaferguard.org/iatg/en/IATG-01.50-Explosive-hazard-classification-system-IATG-V.3.pdf</a:t>
            </a:r>
            <a:endParaRPr lang="en-IE" dirty="0">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18</a:t>
            </a:fld>
            <a:endParaRPr lang="en-IE"/>
          </a:p>
        </p:txBody>
      </p:sp>
    </p:spTree>
    <p:extLst>
      <p:ext uri="{BB962C8B-B14F-4D97-AF65-F5344CB8AC3E}">
        <p14:creationId xmlns:p14="http://schemas.microsoft.com/office/powerpoint/2010/main" val="16775084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ea typeface="ＭＳ Ｐゴシック" panose="020B0600070205080204" pitchFamily="34" charset="-128"/>
              </a:rPr>
              <a:t>Hazard Division 1.3 has a fire hazard.  It will also have a </a:t>
            </a:r>
            <a:r>
              <a:rPr lang="en-GB" altLang="en-US" u="sng" dirty="0">
                <a:solidFill>
                  <a:prstClr val="black"/>
                </a:solidFill>
                <a:ea typeface="ＭＳ Ｐゴシック" panose="020B0600070205080204" pitchFamily="34" charset="-128"/>
              </a:rPr>
              <a:t>minor</a:t>
            </a:r>
            <a:r>
              <a:rPr lang="en-GB" altLang="en-US" dirty="0">
                <a:solidFill>
                  <a:prstClr val="black"/>
                </a:solidFill>
                <a:ea typeface="ＭＳ Ｐゴシック" panose="020B0600070205080204" pitchFamily="34" charset="-128"/>
              </a:rPr>
              <a:t> blast or projection hazard.  It does not have a mass explosion hazard though.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The main hazard however is that of fire.  An example of a HD 1.3 store might be some kinds of incendiary ammunition.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Note that NATO further subdivide this Hazard Division into 1.3.1 and 1.3.2, to add further granularity to the description based on the type of fire/flash hazard.  </a:t>
            </a:r>
          </a:p>
          <a:p>
            <a:pPr defTabSz="931774">
              <a:spcBef>
                <a:spcPct val="0"/>
              </a:spcBef>
              <a:defRPr/>
            </a:pPr>
            <a:endParaRPr lang="en-GB" dirty="0"/>
          </a:p>
          <a:p>
            <a:pPr defTabSz="931774">
              <a:spcBef>
                <a:spcPct val="0"/>
              </a:spcBef>
              <a:defRPr/>
            </a:pPr>
            <a:endParaRPr lang="en-GB" dirty="0"/>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pPr>
              <a:spcBef>
                <a:spcPct val="0"/>
              </a:spcBef>
              <a:defRPr/>
            </a:pPr>
            <a:r>
              <a:rPr lang="en-GB" altLang="en-US" dirty="0">
                <a:solidFill>
                  <a:prstClr val="black"/>
                </a:solidFill>
                <a:ea typeface="ＭＳ Ｐゴシック"/>
              </a:rPr>
              <a:t> </a:t>
            </a:r>
            <a:r>
              <a:rPr lang="en-GB" dirty="0"/>
              <a:t>http://data.unsaferguard.org/iatg/en/IATG-01.50-Explosive-hazard-classification-system-IATG-V.3.pdf</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19</a:t>
            </a:fld>
            <a:endParaRPr lang="en-IE"/>
          </a:p>
        </p:txBody>
      </p:sp>
    </p:spTree>
    <p:extLst>
      <p:ext uri="{BB962C8B-B14F-4D97-AF65-F5344CB8AC3E}">
        <p14:creationId xmlns:p14="http://schemas.microsoft.com/office/powerpoint/2010/main" val="2796972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solidFill>
                  <a:schemeClr val="dk1"/>
                </a:solidFill>
                <a:ea typeface="Calibri"/>
                <a:cs typeface="Calibri"/>
                <a:sym typeface="Calibri"/>
              </a:rPr>
              <a:t>Main idea/objective for slide:</a:t>
            </a:r>
          </a:p>
          <a:p>
            <a:r>
              <a:rPr lang="en-GB" b="1" dirty="0">
                <a:solidFill>
                  <a:schemeClr val="dk1"/>
                </a:solidFill>
                <a:ea typeface="Calibri"/>
                <a:cs typeface="Calibri"/>
                <a:sym typeface="Calibri"/>
              </a:rPr>
              <a:t>Phase 1. Introduction - Introduce the objectives of the lesson.</a:t>
            </a:r>
            <a:endParaRPr lang="en-GB" dirty="0">
              <a:latin typeface="Arial"/>
              <a:ea typeface="Arial"/>
              <a:cs typeface="Arial"/>
              <a:sym typeface="Arial"/>
            </a:endParaRPr>
          </a:p>
          <a:p>
            <a:pPr>
              <a:buClr>
                <a:schemeClr val="dk1"/>
              </a:buClr>
              <a:buSzPts val="1200"/>
            </a:pPr>
            <a:r>
              <a:rPr lang="en-GB" dirty="0">
                <a:latin typeface="Arial"/>
                <a:ea typeface="Arial"/>
                <a:cs typeface="Arial"/>
                <a:sym typeface="Arial"/>
              </a:rPr>
              <a:t>(Enabling Objective: </a:t>
            </a:r>
            <a:r>
              <a:rPr lang="en-GB" dirty="0"/>
              <a:t>2.2.4 Apply Hazard </a:t>
            </a:r>
            <a:r>
              <a:rPr lang="en-GB" dirty="0" err="1"/>
              <a:t>Classiciation</a:t>
            </a:r>
            <a:r>
              <a:rPr lang="en-GB" dirty="0"/>
              <a:t> Code mixing Rules for the safe storage, transportation and packaging of ammunition</a:t>
            </a:r>
            <a:r>
              <a:rPr lang="en-GB" dirty="0">
                <a:solidFill>
                  <a:schemeClr val="dk1"/>
                </a:solidFill>
                <a:ea typeface="Calibri"/>
                <a:cs typeface="Calibri"/>
                <a:sym typeface="Calibri"/>
              </a:rPr>
              <a:t>.)</a:t>
            </a:r>
            <a:endParaRPr lang="en-GB" dirty="0"/>
          </a:p>
          <a:p>
            <a:pPr>
              <a:buClr>
                <a:schemeClr val="dk1"/>
              </a:buClr>
              <a:buSzPts val="1200"/>
            </a:pPr>
            <a:endParaRPr lang="en-GB" dirty="0">
              <a:latin typeface="Arial"/>
              <a:ea typeface="Arial"/>
              <a:cs typeface="Arial"/>
              <a:sym typeface="Arial"/>
            </a:endParaRPr>
          </a:p>
          <a:p>
            <a:pPr defTabSz="931774">
              <a:buClr>
                <a:schemeClr val="dk1"/>
              </a:buClr>
              <a:buSzPts val="1200"/>
              <a:defRPr/>
            </a:pPr>
            <a:r>
              <a:rPr lang="en-GB" u="sng" dirty="0">
                <a:solidFill>
                  <a:schemeClr val="dk1"/>
                </a:solidFill>
                <a:ea typeface="Calibri"/>
                <a:cs typeface="Calibri"/>
                <a:sym typeface="Calibri"/>
              </a:rPr>
              <a:t>What the instructor should cover (in addition to slide content)</a:t>
            </a:r>
            <a:endParaRPr lang="en-GB" dirty="0">
              <a:latin typeface="Arial"/>
              <a:ea typeface="Arial"/>
              <a:cs typeface="Arial"/>
              <a:sym typeface="Arial"/>
            </a:endParaRPr>
          </a:p>
          <a:p>
            <a:pPr>
              <a:lnSpc>
                <a:spcPct val="90000"/>
              </a:lnSpc>
              <a:buClr>
                <a:srgbClr val="000000"/>
              </a:buClr>
              <a:buSzPts val="2000"/>
              <a:defRPr/>
            </a:pPr>
            <a:r>
              <a:rPr lang="en-GB" dirty="0">
                <a:solidFill>
                  <a:schemeClr val="dk1"/>
                </a:solidFill>
                <a:ea typeface="Calibri"/>
                <a:cs typeface="Calibri"/>
                <a:sym typeface="Calibri"/>
              </a:rPr>
              <a:t>By the end of this training session the participant will </a:t>
            </a:r>
            <a:r>
              <a:rPr lang="en-GB" dirty="0">
                <a:sym typeface="Calibri"/>
              </a:rPr>
              <a:t>a</a:t>
            </a:r>
            <a:r>
              <a:rPr lang="en-GB" dirty="0"/>
              <a:t>pply Hazard Classification Code mixing rules for the safe storage, transportation and packaging of ammunition.</a:t>
            </a:r>
            <a:r>
              <a:rPr lang="en-IE" dirty="0"/>
              <a:t> </a:t>
            </a:r>
            <a:endParaRPr lang="en-IE" dirty="0">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a:t>
            </a:fld>
            <a:endParaRPr lang="en-IE"/>
          </a:p>
        </p:txBody>
      </p:sp>
    </p:spTree>
    <p:extLst>
      <p:ext uri="{BB962C8B-B14F-4D97-AF65-F5344CB8AC3E}">
        <p14:creationId xmlns:p14="http://schemas.microsoft.com/office/powerpoint/2010/main" val="32301062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ea typeface="ＭＳ Ｐゴシック" panose="020B0600070205080204" pitchFamily="34" charset="-128"/>
              </a:rPr>
              <a:t>Hazard Division 1.4 presents no significant hazard in an accident. The usual example of a HD 1.4 stores would be many types of conventional small arms ammunition.  </a:t>
            </a:r>
            <a:endParaRPr lang="en-GB" dirty="0"/>
          </a:p>
          <a:p>
            <a:pPr defTabSz="931774">
              <a:spcBef>
                <a:spcPct val="0"/>
              </a:spcBef>
              <a:defRPr/>
            </a:pPr>
            <a:endParaRPr lang="en-GB" dirty="0"/>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r>
              <a:rPr lang="en-IE" dirty="0"/>
              <a:t>http://data.unsaferguard.org/iatg/en/IATG-01.50-Explosive-hazard-classification-system-IATG-V.3.pdf</a:t>
            </a:r>
            <a:endParaRPr lang="en-IE" dirty="0">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20</a:t>
            </a:fld>
            <a:endParaRPr lang="en-IE"/>
          </a:p>
        </p:txBody>
      </p:sp>
    </p:spTree>
    <p:extLst>
      <p:ext uri="{BB962C8B-B14F-4D97-AF65-F5344CB8AC3E}">
        <p14:creationId xmlns:p14="http://schemas.microsoft.com/office/powerpoint/2010/main" val="36427388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ea typeface="ＭＳ Ｐゴシック" panose="020B0600070205080204" pitchFamily="34" charset="-128"/>
              </a:rPr>
              <a:t>Hazard Division 1.5 relates to very insensitive substances, but which if they do actually initiate will produce a mass explosion hazard.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This Hazard Division may become more widely used as more technologically developed nations develop what are known as “Insensitive Munitions”, also known as “IM”.  This type of ammunition may also be known by its French abbreviation “MURAT”  These are items of ammunition which are very, very difficult to initiate accidently.  For example, a polymer bonded high explosive which is highly unlikely to initiate because of fire or other unplanned stimulus.  However, if the IM explosive does initiate, then there will still be a mass explosion hazard.  </a:t>
            </a:r>
          </a:p>
          <a:p>
            <a:endParaRPr lang="en-GB" u="sng" dirty="0">
              <a:solidFill>
                <a:schemeClr val="dk1"/>
              </a:solidFill>
              <a:cs typeface="Calibri"/>
              <a:sym typeface="Calibri"/>
            </a:endParaRPr>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r>
              <a:rPr lang="en-IE" dirty="0"/>
              <a:t>http://data.unsaferguard.org/iatg/en/IATG-01.50-Explosive-hazard-classification-system-IATG-V.3.pdf</a:t>
            </a:r>
            <a:endParaRPr lang="en-IE" dirty="0">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21</a:t>
            </a:fld>
            <a:endParaRPr lang="en-IE"/>
          </a:p>
        </p:txBody>
      </p:sp>
    </p:spTree>
    <p:extLst>
      <p:ext uri="{BB962C8B-B14F-4D97-AF65-F5344CB8AC3E}">
        <p14:creationId xmlns:p14="http://schemas.microsoft.com/office/powerpoint/2010/main" val="362290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explain the Hazard Divisions, using examples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defRPr/>
            </a:pPr>
            <a:r>
              <a:rPr lang="en-GB" altLang="en-US" dirty="0">
                <a:ea typeface="ＭＳ Ｐゴシック" panose="020B0600070205080204" pitchFamily="34" charset="-128"/>
              </a:rPr>
              <a:t>Hazard Division 1.6 ammunition is also extremely insensitive (as for HD 1.5), however even if it does initiate it will not produce a mass explosion hazard.  </a:t>
            </a:r>
          </a:p>
          <a:p>
            <a:endParaRPr lang="en-GB" u="sng" dirty="0">
              <a:solidFill>
                <a:schemeClr val="dk1"/>
              </a:solidFill>
              <a:cs typeface="Calibri"/>
              <a:sym typeface="Calibri"/>
            </a:endParaRPr>
          </a:p>
          <a:p>
            <a:r>
              <a:rPr lang="en-GB" u="sng" dirty="0">
                <a:solidFill>
                  <a:schemeClr val="dk1"/>
                </a:solidFill>
                <a:cs typeface="Calibri"/>
                <a:sym typeface="Calibri"/>
              </a:rPr>
              <a:t>participant activity</a:t>
            </a:r>
          </a:p>
          <a:p>
            <a:pPr defTabSz="931774">
              <a:buClr>
                <a:srgbClr val="000000"/>
              </a:buClr>
              <a:buSzPts val="1400"/>
              <a:defRPr/>
            </a:pPr>
            <a:r>
              <a:rPr lang="en-GB" dirty="0">
                <a:solidFill>
                  <a:schemeClr val="dk1"/>
                </a:solidFill>
                <a:ea typeface="Calibri"/>
                <a:cs typeface="Calibri"/>
                <a:sym typeface="Calibri"/>
              </a:rPr>
              <a:t>Ask </a:t>
            </a:r>
            <a:r>
              <a:rPr lang="en-GB" dirty="0"/>
              <a:t>participants to provide further examples</a:t>
            </a:r>
            <a:endParaRPr lang="en-GB" u="sng" dirty="0">
              <a:solidFill>
                <a:schemeClr val="dk1"/>
              </a:solidFill>
              <a:ea typeface="Calibri"/>
              <a:cs typeface="Calibri"/>
              <a:sym typeface="Calibri"/>
            </a:endParaRPr>
          </a:p>
          <a:p>
            <a:pPr defTabSz="931774">
              <a:buClr>
                <a:srgbClr val="000000"/>
              </a:buClr>
              <a:buSzPts val="1400"/>
              <a:defRPr/>
            </a:pPr>
            <a:r>
              <a:rPr lang="en-GB" dirty="0"/>
              <a:t>Using a flipchart, write examples under each HD and place it on the wall.</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pPr marL="174708" indent="-174708">
              <a:buFont typeface="Arial" panose="020B0604020202020204" pitchFamily="34" charset="0"/>
              <a:buChar char="•"/>
            </a:pPr>
            <a:r>
              <a:rPr lang="en-GB" dirty="0"/>
              <a:t>http://data.unsaferguard.org/iatg/en/IATG-01.50-Explosive-hazard-classification-system-IATG-V.3.pdf</a:t>
            </a: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22</a:t>
            </a:fld>
            <a:endParaRPr lang="en-IE"/>
          </a:p>
        </p:txBody>
      </p:sp>
    </p:spTree>
    <p:extLst>
      <p:ext uri="{BB962C8B-B14F-4D97-AF65-F5344CB8AC3E}">
        <p14:creationId xmlns:p14="http://schemas.microsoft.com/office/powerpoint/2010/main" val="31334235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Introduce and discuss the various Fire Divisions and where they are used.</a:t>
            </a:r>
            <a:endParaRPr lang="en-IE" b="1" dirty="0"/>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ea typeface="ＭＳ Ｐゴシック" panose="020B0600070205080204" pitchFamily="34" charset="-128"/>
              </a:rPr>
              <a:t>There are six fire divisions.  These equate to the Hazard Divisions.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Each Fire Division has a symbol that represents it.  A fire division number is shown on each symbol.  These are shown on the slide.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The symbol should be indicated during storage and transportation.  This is to allow fire fighting personnel to recognise the fire hazard when approaching the scene of an incident.  Hazard Division symbols may also be used for this purpose.</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By way of clarification: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The Fire Division 1 fire symbol and number is also used for Fire Division 5 as the fire-fighting hazards are very similar.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The Fire Division 2 fire symbol and number is also used for Fire Division 6 for the same reason. </a:t>
            </a:r>
          </a:p>
          <a:p>
            <a:endParaRPr lang="en-GB" u="sng" dirty="0">
              <a:solidFill>
                <a:schemeClr val="dk1"/>
              </a:solidFill>
              <a:cs typeface="Calibri"/>
              <a:sym typeface="Calibri"/>
            </a:endParaRPr>
          </a:p>
          <a:p>
            <a:endParaRPr lang="en-GB" u="sng" dirty="0">
              <a:solidFill>
                <a:schemeClr val="dk1"/>
              </a:solidFill>
              <a:cs typeface="Calibri"/>
              <a:sym typeface="Calibri"/>
            </a:endParaRPr>
          </a:p>
          <a:p>
            <a:r>
              <a:rPr lang="en-GB" u="sng" dirty="0">
                <a:solidFill>
                  <a:schemeClr val="dk1"/>
                </a:solidFill>
                <a:cs typeface="Calibri"/>
                <a:sym typeface="Calibri"/>
              </a:rPr>
              <a:t>participant activity</a:t>
            </a:r>
          </a:p>
          <a:p>
            <a:pPr marL="174708" indent="-174708" defTabSz="931774">
              <a:buFont typeface="Arial" panose="020B0604020202020204" pitchFamily="34" charset="0"/>
              <a:buChar char="•"/>
              <a:defRPr/>
            </a:pPr>
            <a:r>
              <a:rPr lang="en-GB" dirty="0"/>
              <a:t>Ask the participants to provide ammunition examples,  explain what Fire Division they are in and what considerations they would need to take in the event of a fire. </a:t>
            </a:r>
          </a:p>
          <a:p>
            <a:pPr marL="174708" indent="-174708" defTabSz="931774">
              <a:buFont typeface="Arial" panose="020B0604020202020204" pitchFamily="34" charset="0"/>
              <a:buChar char="•"/>
              <a:defRPr/>
            </a:pPr>
            <a:r>
              <a:rPr lang="en-GB" dirty="0"/>
              <a:t>Write these on a flipchart</a:t>
            </a:r>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pPr marL="174708" indent="-174708">
              <a:buFont typeface="Arial" panose="020B0604020202020204" pitchFamily="34" charset="0"/>
              <a:buChar char="•"/>
            </a:pPr>
            <a:r>
              <a:rPr lang="en-GB" dirty="0"/>
              <a:t>http://data.unsaferguard.org/iatg/en/IATG-01.50-Explosive-hazard-classification-system-IATG-V.3.pdf</a:t>
            </a:r>
          </a:p>
          <a:p>
            <a:pPr marL="174708" indent="-174708">
              <a:buFont typeface="Arial" panose="020B0604020202020204" pitchFamily="34" charset="0"/>
              <a:buChar char="•"/>
            </a:pPr>
            <a:endParaRPr lang="en-GB" dirty="0"/>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23</a:t>
            </a:fld>
            <a:endParaRPr lang="en-IE"/>
          </a:p>
        </p:txBody>
      </p:sp>
    </p:spTree>
    <p:extLst>
      <p:ext uri="{BB962C8B-B14F-4D97-AF65-F5344CB8AC3E}">
        <p14:creationId xmlns:p14="http://schemas.microsoft.com/office/powerpoint/2010/main" val="20924814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GB" b="1"/>
              <a:t>Phase 2. Development (</a:t>
            </a:r>
            <a:r>
              <a:rPr lang="en-GB"/>
              <a:t>Time allocation - 70 min</a:t>
            </a:r>
            <a:r>
              <a:rPr lang="en-GB" b="1"/>
              <a:t>)</a:t>
            </a:r>
            <a:endParaRPr lang="en-IE"/>
          </a:p>
          <a:p>
            <a:endParaRPr lang="en-GB"/>
          </a:p>
          <a:p>
            <a:r>
              <a:rPr lang="en-GB"/>
              <a:t>Stage 2 (Time allocation 25 mins) – Compatibility Groups</a:t>
            </a:r>
            <a:r>
              <a:rPr lang="en-IE">
                <a:effectLst/>
              </a:rPr>
              <a:t> </a:t>
            </a:r>
          </a:p>
          <a:p>
            <a:endParaRPr lang="en-IE">
              <a:effectLst/>
            </a:endParaRPr>
          </a:p>
          <a:p>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24</a:t>
            </a:fld>
            <a:endParaRPr lang="en-IE"/>
          </a:p>
        </p:txBody>
      </p:sp>
    </p:spTree>
    <p:extLst>
      <p:ext uri="{BB962C8B-B14F-4D97-AF65-F5344CB8AC3E}">
        <p14:creationId xmlns:p14="http://schemas.microsoft.com/office/powerpoint/2010/main" val="21307441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endParaRPr lang="en-GB" u="sng" dirty="0">
              <a:solidFill>
                <a:schemeClr val="dk1"/>
              </a:solidFill>
              <a:ea typeface="Calibri"/>
              <a:cs typeface="Calibri"/>
              <a:sym typeface="Calibri"/>
            </a:endParaRPr>
          </a:p>
          <a:p>
            <a:pPr defTabSz="931774">
              <a:buClr>
                <a:srgbClr val="000000"/>
              </a:buClr>
              <a:buSzPts val="1400"/>
              <a:defRPr/>
            </a:pPr>
            <a:r>
              <a:rPr lang="en-GB" b="1" dirty="0"/>
              <a:t>Introduce the participants to the Compatibility Groups and explain their purpose.</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ea typeface="ＭＳ Ｐゴシック" panose="020B0600070205080204" pitchFamily="34" charset="-128"/>
              </a:rPr>
              <a:t>Each specific type of conventional ammunition should be allocated a "Compatibility Group".  This helps to store similar stores with each.  More importantly however, it helps to identify stores which should not be stored together.  For example, we would not want to store white phosphorous shells with bulk explosive.  In the event of an accident, the combined effect of significant blast and white phosphorous would be much, much worse than an event involving only one of these types of store individually.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There may be hundreds of thousands of individual ammunition items, of many different types, stored in a single stockpile. The different types of ammunition will vary in purpose, calibre, explosive type and manufacturer, all with varying degrees of volatility.  Compatibility Groups help to identify commonalities between stores.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Thus, the Compatibility Groups are considered as important to aide safe stock management.  The "Compatibility Group" is added to the "Hazard Division" to form the complete "Hazard Classification Code".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The real practical use of the Compatibility Group is when we look at the “Mixing Rules” shortly. </a:t>
            </a:r>
          </a:p>
          <a:p>
            <a:endParaRPr lang="en-GB" u="sng" dirty="0">
              <a:solidFill>
                <a:schemeClr val="dk1"/>
              </a:solidFill>
              <a:cs typeface="Calibri"/>
              <a:sym typeface="Calibri"/>
            </a:endParaRPr>
          </a:p>
          <a:p>
            <a:endParaRPr lang="en-GB" u="sng" dirty="0">
              <a:solidFill>
                <a:schemeClr val="dk1"/>
              </a:solidFill>
              <a:cs typeface="Calibri"/>
              <a:sym typeface="Calibri"/>
            </a:endParaRPr>
          </a:p>
          <a:p>
            <a:r>
              <a:rPr lang="en-GB" u="sng" dirty="0">
                <a:solidFill>
                  <a:schemeClr val="dk1"/>
                </a:solidFill>
                <a:cs typeface="Calibri"/>
                <a:sym typeface="Calibri"/>
              </a:rPr>
              <a:t>participant activity</a:t>
            </a:r>
          </a:p>
          <a:p>
            <a:pPr marL="174708" indent="-174708" defTabSz="931774">
              <a:buFont typeface="Arial" panose="020B0604020202020204" pitchFamily="34" charset="0"/>
              <a:buChar char="•"/>
              <a:defRPr/>
            </a:pPr>
            <a:r>
              <a:rPr lang="en-GB" dirty="0"/>
              <a:t>Ask questions to the class to ensure understanding.</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r>
              <a:rPr lang="en-IE" dirty="0"/>
              <a:t>http://data.unsaferguard.org/iatg/en/IATG-01.50-Explosive-hazard-classification-system-IATG-V.3.pdf</a:t>
            </a:r>
            <a:endParaRPr lang="en-IE" dirty="0">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25</a:t>
            </a:fld>
            <a:endParaRPr lang="en-IE"/>
          </a:p>
        </p:txBody>
      </p:sp>
    </p:spTree>
    <p:extLst>
      <p:ext uri="{BB962C8B-B14F-4D97-AF65-F5344CB8AC3E}">
        <p14:creationId xmlns:p14="http://schemas.microsoft.com/office/powerpoint/2010/main" val="14712433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endParaRPr lang="en-GB" u="sng" dirty="0">
              <a:solidFill>
                <a:schemeClr val="dk1"/>
              </a:solidFill>
              <a:ea typeface="Calibri"/>
              <a:cs typeface="Calibri"/>
              <a:sym typeface="Calibri"/>
            </a:endParaRPr>
          </a:p>
          <a:p>
            <a:pPr defTabSz="931774">
              <a:buClr>
                <a:srgbClr val="000000"/>
              </a:buClr>
              <a:buSzPts val="1400"/>
              <a:defRPr/>
            </a:pPr>
            <a:r>
              <a:rPr lang="en-GB" b="1" dirty="0"/>
              <a:t>Provide examples of Compatibility Groups in images and discuss with the participants</a:t>
            </a:r>
          </a:p>
          <a:p>
            <a:pPr defTabSz="931774">
              <a:buClr>
                <a:srgbClr val="000000"/>
              </a:buClr>
              <a:buSzPts val="1400"/>
              <a:defRPr/>
            </a:pPr>
            <a:endParaRPr lang="en-GB" u="sng" dirty="0">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defRPr/>
            </a:pPr>
            <a:r>
              <a:rPr lang="en-GB" altLang="en-US" dirty="0">
                <a:solidFill>
                  <a:prstClr val="black"/>
                </a:solidFill>
                <a:ea typeface="ＭＳ Ｐゴシック" panose="020B0600070205080204" pitchFamily="34" charset="-128"/>
              </a:rPr>
              <a:t>An example would be detonators, as they contain a primary explosive.  Furthermore, they are unlikely to include two or more effective safety features.  </a:t>
            </a:r>
            <a:endParaRPr lang="en-GB" u="sng" dirty="0">
              <a:solidFill>
                <a:schemeClr val="dk1"/>
              </a:solidFill>
              <a:cs typeface="Calibri"/>
              <a:sym typeface="Calibri"/>
            </a:endParaRPr>
          </a:p>
          <a:p>
            <a:endParaRPr lang="en-GB" u="sng" dirty="0">
              <a:solidFill>
                <a:schemeClr val="dk1"/>
              </a:solidFill>
              <a:cs typeface="Calibri"/>
              <a:sym typeface="Calibri"/>
            </a:endParaRPr>
          </a:p>
          <a:p>
            <a:r>
              <a:rPr lang="en-GB" u="sng" dirty="0">
                <a:solidFill>
                  <a:schemeClr val="dk1"/>
                </a:solidFill>
                <a:cs typeface="Calibri"/>
                <a:sym typeface="Calibri"/>
              </a:rPr>
              <a:t>participant activity</a:t>
            </a:r>
          </a:p>
          <a:p>
            <a:pPr marL="174708" indent="-174708" defTabSz="931774">
              <a:buFont typeface="Arial" panose="020B0604020202020204" pitchFamily="34" charset="0"/>
              <a:buChar char="•"/>
              <a:defRPr/>
            </a:pPr>
            <a:r>
              <a:rPr lang="en-GB" dirty="0"/>
              <a:t>Ask questions to the class to ensure understanding.</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pPr marL="174708" indent="-174708">
              <a:buFont typeface="Arial" panose="020B0604020202020204" pitchFamily="34" charset="0"/>
              <a:buChar char="•"/>
            </a:pPr>
            <a:endParaRPr lang="en-GB" dirty="0"/>
          </a:p>
          <a:p>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26</a:t>
            </a:fld>
            <a:endParaRPr lang="en-IE"/>
          </a:p>
        </p:txBody>
      </p:sp>
    </p:spTree>
    <p:extLst>
      <p:ext uri="{BB962C8B-B14F-4D97-AF65-F5344CB8AC3E}">
        <p14:creationId xmlns:p14="http://schemas.microsoft.com/office/powerpoint/2010/main" val="27239569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endParaRPr lang="en-GB" u="sng" dirty="0">
              <a:solidFill>
                <a:schemeClr val="dk1"/>
              </a:solidFill>
              <a:ea typeface="Calibri"/>
              <a:cs typeface="Calibri"/>
              <a:sym typeface="Calibri"/>
            </a:endParaRPr>
          </a:p>
          <a:p>
            <a:pPr defTabSz="931774">
              <a:buClr>
                <a:srgbClr val="000000"/>
              </a:buClr>
              <a:buSzPts val="1400"/>
              <a:defRPr/>
            </a:pPr>
            <a:r>
              <a:rPr lang="en-GB" b="1" dirty="0"/>
              <a:t>Provide examples of Compatibility Groups in images and discuss with the participants</a:t>
            </a:r>
          </a:p>
          <a:p>
            <a:pPr defTabSz="931774">
              <a:buClr>
                <a:srgbClr val="000000"/>
              </a:buClr>
              <a:buSzPts val="1400"/>
              <a:defRPr/>
            </a:pPr>
            <a:endParaRPr lang="en-GB" u="sng" dirty="0">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ea typeface="ＭＳ Ｐゴシック" panose="020B0600070205080204" pitchFamily="34" charset="-128"/>
              </a:rPr>
              <a:t>An example would be white phosphorous smoke mortar bombs which also include a bursting charge and a propelling charge. The notes to this CG also state “or other ammunition containing pyrophoric material”, so items containing red phosphorous and thermite may well come under this CG. </a:t>
            </a:r>
          </a:p>
          <a:p>
            <a:endParaRPr lang="en-GB" u="sng" dirty="0">
              <a:solidFill>
                <a:schemeClr val="dk1"/>
              </a:solidFill>
              <a:cs typeface="Calibri"/>
              <a:sym typeface="Calibri"/>
            </a:endParaRPr>
          </a:p>
          <a:p>
            <a:r>
              <a:rPr lang="en-GB" u="sng" dirty="0">
                <a:solidFill>
                  <a:schemeClr val="dk1"/>
                </a:solidFill>
                <a:cs typeface="Calibri"/>
                <a:sym typeface="Calibri"/>
              </a:rPr>
              <a:t>participant activity</a:t>
            </a:r>
          </a:p>
          <a:p>
            <a:pPr marL="174708" indent="-174708" defTabSz="931774">
              <a:buFont typeface="Arial" panose="020B0604020202020204" pitchFamily="34" charset="0"/>
              <a:buChar char="•"/>
              <a:defRPr/>
            </a:pPr>
            <a:r>
              <a:rPr lang="en-GB" dirty="0"/>
              <a:t>Ask questions to the class to ensure understanding.</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pPr marL="174708" indent="-174708">
              <a:buFont typeface="Arial" panose="020B0604020202020204" pitchFamily="34" charset="0"/>
              <a:buChar char="•"/>
            </a:pPr>
            <a:endParaRPr lang="en-GB" dirty="0"/>
          </a:p>
          <a:p>
            <a:pPr marL="174708" indent="-174708">
              <a:buFont typeface="Arial" panose="020B0604020202020204" pitchFamily="34" charset="0"/>
              <a:buChar char="•"/>
            </a:pPr>
            <a:endParaRPr lang="en-GB" dirty="0"/>
          </a:p>
          <a:p>
            <a:pPr defTabSz="931774">
              <a:spcBef>
                <a:spcPct val="0"/>
              </a:spcBef>
              <a:defRPr/>
            </a:pPr>
            <a:endParaRPr lang="en-GB" altLang="en-US" dirty="0">
              <a:solidFill>
                <a:prstClr val="black"/>
              </a:solidFill>
              <a:ea typeface="ＭＳ Ｐゴシック" panose="020B0600070205080204" pitchFamily="34" charset="-128"/>
            </a:endParaRPr>
          </a:p>
          <a:p>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27</a:t>
            </a:fld>
            <a:endParaRPr lang="en-IE"/>
          </a:p>
        </p:txBody>
      </p:sp>
    </p:spTree>
    <p:extLst>
      <p:ext uri="{BB962C8B-B14F-4D97-AF65-F5344CB8AC3E}">
        <p14:creationId xmlns:p14="http://schemas.microsoft.com/office/powerpoint/2010/main" val="20172024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endParaRPr lang="en-GB" u="sng" dirty="0">
              <a:solidFill>
                <a:schemeClr val="dk1"/>
              </a:solidFill>
              <a:ea typeface="Calibri"/>
              <a:cs typeface="Calibri"/>
              <a:sym typeface="Calibri"/>
            </a:endParaRPr>
          </a:p>
          <a:p>
            <a:pPr defTabSz="931774">
              <a:buClr>
                <a:srgbClr val="000000"/>
              </a:buClr>
              <a:buSzPts val="1400"/>
              <a:defRPr/>
            </a:pPr>
            <a:r>
              <a:rPr lang="en-GB" b="1" dirty="0"/>
              <a:t>Provide examples of Compatibility Groups in images and discuss with the participants</a:t>
            </a:r>
          </a:p>
          <a:p>
            <a:pPr defTabSz="931774">
              <a:buClr>
                <a:srgbClr val="000000"/>
              </a:buClr>
              <a:buSzPts val="1400"/>
              <a:defRPr/>
            </a:pPr>
            <a:endParaRPr lang="en-GB" u="sng" dirty="0">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ea typeface="ＭＳ Ｐゴシック" panose="020B0600070205080204" pitchFamily="34" charset="-128"/>
              </a:rPr>
              <a:t>For example, if an appropriately packaged box of Small Arms Ammunition (SAA) (of the ball type) were involved in an accident, it would be expected that if one of the rounds functioned due to say, heat or unplanned percussion, the bullet upon leaving that round would be contained within the packaging</a:t>
            </a:r>
            <a:endParaRPr lang="en-GB" dirty="0">
              <a:latin typeface="+mn-lt"/>
              <a:ea typeface="Calibri"/>
              <a:cs typeface="Calibri"/>
              <a:sym typeface="Calibri"/>
            </a:endParaRPr>
          </a:p>
          <a:p>
            <a:pPr defTabSz="931774">
              <a:spcBef>
                <a:spcPct val="0"/>
              </a:spcBef>
              <a:defRPr/>
            </a:pPr>
            <a:endParaRPr lang="en-GB" altLang="en-US" dirty="0">
              <a:solidFill>
                <a:prstClr val="black"/>
              </a:solidFill>
              <a:ea typeface="ＭＳ Ｐゴシック" panose="020B0600070205080204" pitchFamily="34" charset="-128"/>
            </a:endParaRPr>
          </a:p>
          <a:p>
            <a:pPr defTabSz="931774">
              <a:defRPr/>
            </a:pPr>
            <a:endParaRPr lang="en-GB" u="sng" dirty="0">
              <a:solidFill>
                <a:prstClr val="black"/>
              </a:solidFill>
              <a:ea typeface="ＭＳ Ｐゴシック" panose="020B0600070205080204" pitchFamily="34" charset="-128"/>
              <a:cs typeface="Calibri"/>
            </a:endParaRPr>
          </a:p>
          <a:p>
            <a:r>
              <a:rPr lang="en-GB" u="sng" dirty="0">
                <a:solidFill>
                  <a:schemeClr val="dk1"/>
                </a:solidFill>
                <a:cs typeface="Calibri"/>
                <a:sym typeface="Calibri"/>
              </a:rPr>
              <a:t>participant activity</a:t>
            </a:r>
          </a:p>
          <a:p>
            <a:pPr marL="174708" indent="-174708" defTabSz="931774">
              <a:buFont typeface="Arial" panose="020B0604020202020204" pitchFamily="34" charset="0"/>
              <a:buChar char="•"/>
              <a:defRPr/>
            </a:pPr>
            <a:r>
              <a:rPr lang="en-GB" dirty="0"/>
              <a:t>Ask questions to the class to ensure understanding.</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28</a:t>
            </a:fld>
            <a:endParaRPr lang="en-IE"/>
          </a:p>
        </p:txBody>
      </p:sp>
    </p:spTree>
    <p:extLst>
      <p:ext uri="{BB962C8B-B14F-4D97-AF65-F5344CB8AC3E}">
        <p14:creationId xmlns:p14="http://schemas.microsoft.com/office/powerpoint/2010/main" val="1146931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endParaRPr lang="en-GB" u="sng" dirty="0">
              <a:solidFill>
                <a:schemeClr val="dk1"/>
              </a:solidFill>
              <a:ea typeface="Calibri"/>
              <a:cs typeface="Calibri"/>
              <a:sym typeface="Calibri"/>
            </a:endParaRPr>
          </a:p>
          <a:p>
            <a:pPr defTabSz="931774">
              <a:buClr>
                <a:srgbClr val="000000"/>
              </a:buClr>
              <a:buSzPts val="1400"/>
              <a:defRPr/>
            </a:pPr>
            <a:r>
              <a:rPr lang="en-GB" b="1" dirty="0"/>
              <a:t>Provide examples of Compatibility Groups in images and discuss with the participants</a:t>
            </a:r>
          </a:p>
          <a:p>
            <a:pPr defTabSz="931774">
              <a:buClr>
                <a:srgbClr val="000000"/>
              </a:buClr>
              <a:buSzPts val="1400"/>
              <a:defRPr/>
            </a:pPr>
            <a:endParaRPr lang="en-GB" u="sng" dirty="0">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ea typeface="ＭＳ Ｐゴシック" panose="020B0600070205080204" pitchFamily="34" charset="-128"/>
              </a:rPr>
              <a:t>The difference is whether or not the ammunition has its own means of initiation.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“E” might include a guided missile, assuming that the item cannot be initiated without being attached to a launcher, for example. </a:t>
            </a: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“F” might include a rocket propelled grenade.  </a:t>
            </a:r>
          </a:p>
          <a:p>
            <a:endParaRPr lang="en-GB" u="sng" dirty="0">
              <a:solidFill>
                <a:schemeClr val="dk1"/>
              </a:solidFill>
              <a:cs typeface="Calibri"/>
              <a:sym typeface="Calibri"/>
            </a:endParaRPr>
          </a:p>
          <a:p>
            <a:r>
              <a:rPr lang="en-GB" u="sng" dirty="0">
                <a:solidFill>
                  <a:schemeClr val="dk1"/>
                </a:solidFill>
                <a:cs typeface="Calibri"/>
                <a:sym typeface="Calibri"/>
              </a:rPr>
              <a:t>participant activity</a:t>
            </a:r>
          </a:p>
          <a:p>
            <a:pPr marL="174708" indent="-174708" defTabSz="931774">
              <a:buFont typeface="Arial" panose="020B0604020202020204" pitchFamily="34" charset="0"/>
              <a:buChar char="•"/>
              <a:defRPr/>
            </a:pPr>
            <a:r>
              <a:rPr lang="en-GB" dirty="0"/>
              <a:t>Ask questions to the class to ensure understanding.</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pPr defTabSz="931774">
              <a:spcBef>
                <a:spcPct val="0"/>
              </a:spcBef>
              <a:defRPr/>
            </a:pPr>
            <a:endParaRPr lang="en-GB" altLang="en-US" dirty="0">
              <a:solidFill>
                <a:prstClr val="black"/>
              </a:solidFill>
              <a:ea typeface="ＭＳ Ｐゴシック" panose="020B0600070205080204" pitchFamily="34" charset="-128"/>
            </a:endParaRPr>
          </a:p>
          <a:p>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29</a:t>
            </a:fld>
            <a:endParaRPr lang="en-IE"/>
          </a:p>
        </p:txBody>
      </p:sp>
    </p:spTree>
    <p:extLst>
      <p:ext uri="{BB962C8B-B14F-4D97-AF65-F5344CB8AC3E}">
        <p14:creationId xmlns:p14="http://schemas.microsoft.com/office/powerpoint/2010/main" val="262855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solidFill>
                  <a:schemeClr val="dk1"/>
                </a:solidFill>
                <a:ea typeface="Calibri"/>
                <a:cs typeface="Calibri"/>
                <a:sym typeface="Calibri"/>
              </a:rPr>
              <a:t>Main idea/objective for slide:</a:t>
            </a:r>
          </a:p>
          <a:p>
            <a:r>
              <a:rPr lang="en-GB" b="1" dirty="0">
                <a:solidFill>
                  <a:schemeClr val="dk1"/>
                </a:solidFill>
                <a:ea typeface="Calibri"/>
                <a:cs typeface="Calibri"/>
                <a:sym typeface="Calibri"/>
              </a:rPr>
              <a:t>Introduce the Key Learning Points</a:t>
            </a:r>
            <a:endParaRPr lang="en-GB" dirty="0">
              <a:latin typeface="Arial"/>
              <a:ea typeface="Arial"/>
              <a:cs typeface="Arial"/>
              <a:sym typeface="Arial"/>
            </a:endParaRPr>
          </a:p>
          <a:p>
            <a:pPr>
              <a:buClr>
                <a:schemeClr val="dk1"/>
              </a:buClr>
              <a:buSzPts val="1200"/>
            </a:pPr>
            <a:endParaRPr lang="en-GB" dirty="0">
              <a:latin typeface="Arial"/>
              <a:ea typeface="Arial"/>
              <a:cs typeface="Arial"/>
              <a:sym typeface="Arial"/>
            </a:endParaRPr>
          </a:p>
          <a:p>
            <a:pPr defTabSz="931774">
              <a:buClr>
                <a:schemeClr val="dk1"/>
              </a:buClr>
              <a:buSzPts val="1200"/>
              <a:defRPr/>
            </a:pPr>
            <a:r>
              <a:rPr lang="en-GB" u="sng" dirty="0">
                <a:solidFill>
                  <a:schemeClr val="dk1"/>
                </a:solidFill>
                <a:ea typeface="Calibri"/>
                <a:cs typeface="Calibri"/>
                <a:sym typeface="Calibri"/>
              </a:rPr>
              <a:t>What the instructor should cover (in addition to slide content)</a:t>
            </a:r>
            <a:endParaRPr lang="en-GB" dirty="0"/>
          </a:p>
          <a:p>
            <a:pPr rtl="0" fontAlgn="base"/>
            <a:r>
              <a:rPr lang="en-GB" dirty="0"/>
              <a:t>Emphasise ‘recall’ – this is revisiting/revising content covered in the workbook</a:t>
            </a:r>
          </a:p>
          <a:p>
            <a:pPr rtl="0" fontAlgn="base"/>
            <a:endParaRPr lang="en-GB" dirty="0"/>
          </a:p>
          <a:p>
            <a:endParaRPr lang="en-GB" dirty="0">
              <a:solidFill>
                <a:schemeClr val="dk1"/>
              </a:solidFill>
              <a:ea typeface="Calibri"/>
              <a:cs typeface="Calibri"/>
              <a:sym typeface="Calibri"/>
            </a:endParaRPr>
          </a:p>
          <a:p>
            <a:endParaRPr lang="en-GB" dirty="0">
              <a:solidFill>
                <a:schemeClr val="dk1"/>
              </a:solidFill>
              <a:ea typeface="Calibri"/>
              <a:cs typeface="Calibri"/>
              <a:sym typeface="Calibri"/>
            </a:endParaRPr>
          </a:p>
          <a:p>
            <a:r>
              <a:rPr lang="en-GB" dirty="0">
                <a:solidFill>
                  <a:schemeClr val="dk1"/>
                </a:solidFill>
                <a:ea typeface="Calibri"/>
                <a:cs typeface="Calibri"/>
                <a:sym typeface="Calibri"/>
              </a:rPr>
              <a:t>Key Learning Points</a:t>
            </a:r>
          </a:p>
          <a:p>
            <a:r>
              <a:rPr lang="en-GB" dirty="0"/>
              <a:t>2.2.4.1 Recall UN Hazard Classification Code systems </a:t>
            </a:r>
          </a:p>
          <a:p>
            <a:r>
              <a:rPr lang="en-GB" dirty="0"/>
              <a:t>2.2.4.2 Recall UN Hazard Classification Code compatibility groups </a:t>
            </a:r>
          </a:p>
          <a:p>
            <a:r>
              <a:rPr lang="en-GB" dirty="0"/>
              <a:t>2.2.4.3 Discuss UN Hazard Classification Code mixing rule</a:t>
            </a:r>
          </a:p>
          <a:p>
            <a:r>
              <a:rPr lang="en-GB" dirty="0"/>
              <a:t>2.2.4.4 Apply the Hazard Classification Code mixing Rules to an ammunition container</a:t>
            </a:r>
          </a:p>
          <a:p>
            <a:r>
              <a:rPr lang="en-GB" dirty="0"/>
              <a:t>2.2.4.5 Apply the Hazard Classification Code mixing Rules to an ammunition site</a:t>
            </a:r>
          </a:p>
          <a:p>
            <a:r>
              <a:rPr lang="en-GB" dirty="0"/>
              <a:t>2.2.4.6 Apply the Hazard Classification Code mixing Rules to ammunition transportation</a:t>
            </a:r>
          </a:p>
          <a:p>
            <a:r>
              <a:rPr lang="en-GB" dirty="0"/>
              <a:t>2.2.4.7 Analyse how this would apply to a UN T/PCC Ammunition Manager</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3</a:t>
            </a:fld>
            <a:endParaRPr lang="en-IE"/>
          </a:p>
        </p:txBody>
      </p:sp>
    </p:spTree>
    <p:extLst>
      <p:ext uri="{BB962C8B-B14F-4D97-AF65-F5344CB8AC3E}">
        <p14:creationId xmlns:p14="http://schemas.microsoft.com/office/powerpoint/2010/main" val="11014451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endParaRPr lang="en-GB" u="sng" dirty="0">
              <a:solidFill>
                <a:schemeClr val="dk1"/>
              </a:solidFill>
              <a:ea typeface="Calibri"/>
              <a:cs typeface="Calibri"/>
              <a:sym typeface="Calibri"/>
            </a:endParaRPr>
          </a:p>
          <a:p>
            <a:pPr defTabSz="931774">
              <a:buClr>
                <a:srgbClr val="000000"/>
              </a:buClr>
              <a:buSzPts val="1400"/>
              <a:defRPr/>
            </a:pPr>
            <a:r>
              <a:rPr lang="en-GB" b="1" dirty="0"/>
              <a:t>Explain what compatibility mixing rules are and how they are applied, using the ‘Mixing Rules’.</a:t>
            </a:r>
            <a:endParaRPr lang="en-IE" b="1" dirty="0"/>
          </a:p>
          <a:p>
            <a:pPr defTabSz="931774">
              <a:buClr>
                <a:srgbClr val="000000"/>
              </a:buClr>
              <a:buSzPts val="1400"/>
              <a:defRPr/>
            </a:pPr>
            <a:endParaRPr lang="en-GB" u="sng" dirty="0">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a:spcBef>
                <a:spcPct val="0"/>
              </a:spcBef>
              <a:defRPr/>
            </a:pPr>
            <a:r>
              <a:rPr lang="en-GB" altLang="en-US" dirty="0">
                <a:solidFill>
                  <a:prstClr val="black"/>
                </a:solidFill>
                <a:ea typeface="ＭＳ Ｐゴシック"/>
              </a:rPr>
              <a:t>Conventional ammunition should be stored in accordance with these mixing rules.  This table is in the IATG, specifically at IATG 01:50.  Note that this applies to ‘fixed’ ammunition storage sites, for example a base ammunition depot, or similar.  </a:t>
            </a:r>
            <a:endParaRPr lang="en-GB" altLang="en-US" dirty="0">
              <a:solidFill>
                <a:prstClr val="black"/>
              </a:solidFill>
              <a:ea typeface="ＭＳ Ｐゴシック" panose="020B0600070205080204" pitchFamily="34" charset="-128"/>
              <a:cs typeface="Calibri"/>
            </a:endParaRPr>
          </a:p>
          <a:p>
            <a:pPr defTabSz="931774">
              <a:defRPr/>
            </a:pPr>
            <a:endParaRPr lang="en-GB" u="sng" dirty="0">
              <a:solidFill>
                <a:prstClr val="black"/>
              </a:solidFill>
              <a:ea typeface="ＭＳ Ｐゴシック" panose="020B0600070205080204" pitchFamily="34" charset="-128"/>
              <a:cs typeface="Calibri"/>
            </a:endParaRPr>
          </a:p>
          <a:p>
            <a:pPr>
              <a:spcBef>
                <a:spcPct val="0"/>
              </a:spcBef>
              <a:defRPr/>
            </a:pPr>
            <a:r>
              <a:rPr lang="en-GB" altLang="en-US" dirty="0">
                <a:solidFill>
                  <a:prstClr val="black"/>
                </a:solidFill>
                <a:ea typeface="ＭＳ Ｐゴシック"/>
              </a:rPr>
              <a:t>Compatibility Group ‘B’ items are those like detonators.  Compatibility Group ‘S’ items are things like SAA Ball ammunition. </a:t>
            </a:r>
            <a:endParaRPr lang="en-GB" altLang="en-US" dirty="0">
              <a:solidFill>
                <a:prstClr val="black"/>
              </a:solidFill>
              <a:ea typeface="ＭＳ Ｐゴシック"/>
              <a:cs typeface="Calibri"/>
            </a:endParaRPr>
          </a:p>
          <a:p>
            <a:pPr>
              <a:spcBef>
                <a:spcPct val="0"/>
              </a:spcBef>
              <a:defRPr/>
            </a:pPr>
            <a:endParaRPr lang="en-GB" altLang="en-US" dirty="0">
              <a:solidFill>
                <a:prstClr val="black"/>
              </a:solidFill>
              <a:ea typeface="ＭＳ Ｐゴシック"/>
              <a:cs typeface="Calibri"/>
            </a:endParaRPr>
          </a:p>
          <a:p>
            <a:pPr>
              <a:spcBef>
                <a:spcPct val="0"/>
              </a:spcBef>
              <a:defRPr/>
            </a:pPr>
            <a:r>
              <a:rPr lang="en-GB" altLang="en-US" dirty="0">
                <a:solidFill>
                  <a:prstClr val="black"/>
                </a:solidFill>
                <a:ea typeface="ＭＳ Ｐゴシック"/>
              </a:rPr>
              <a:t>Compatibility Group ‘H’ items are incendiary items, for example mortar smoke bombs containing white phosphorous.    </a:t>
            </a:r>
          </a:p>
          <a:p>
            <a:pPr>
              <a:spcBef>
                <a:spcPct val="0"/>
              </a:spcBef>
              <a:defRPr/>
            </a:pPr>
            <a:endParaRPr lang="en-GB" altLang="en-US" dirty="0">
              <a:solidFill>
                <a:prstClr val="black"/>
              </a:solidFill>
              <a:ea typeface="ＭＳ Ｐゴシック"/>
              <a:cs typeface="Calibri"/>
            </a:endParaRPr>
          </a:p>
          <a:p>
            <a:r>
              <a:rPr lang="en-GB" u="sng" dirty="0">
                <a:solidFill>
                  <a:schemeClr val="dk1"/>
                </a:solidFill>
                <a:cs typeface="Calibri"/>
                <a:sym typeface="Calibri"/>
              </a:rPr>
              <a:t>participant activity</a:t>
            </a:r>
          </a:p>
          <a:p>
            <a:pPr marL="174708" indent="-174708" defTabSz="931774">
              <a:buFont typeface="Arial" panose="020B0604020202020204" pitchFamily="34" charset="0"/>
              <a:buChar char="•"/>
              <a:defRPr/>
            </a:pPr>
            <a:r>
              <a:rPr lang="en-GB" dirty="0"/>
              <a:t>Ask questions to the class to ensure understanding.</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pPr defTabSz="931774">
              <a:spcBef>
                <a:spcPct val="0"/>
              </a:spcBef>
              <a:defRPr/>
            </a:pPr>
            <a:r>
              <a:rPr lang="en-GB" dirty="0"/>
              <a:t>http://data.unsaferguard.org/iatg/en/IATG-01.50-Explosive-hazard-classification-system-IATG-V.3.pdf</a:t>
            </a:r>
            <a:endParaRPr lang="en-GB" dirty="0">
              <a:cs typeface="+mn-cs"/>
            </a:endParaRP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30</a:t>
            </a:fld>
            <a:endParaRPr lang="en-IE"/>
          </a:p>
        </p:txBody>
      </p:sp>
    </p:spTree>
    <p:extLst>
      <p:ext uri="{BB962C8B-B14F-4D97-AF65-F5344CB8AC3E}">
        <p14:creationId xmlns:p14="http://schemas.microsoft.com/office/powerpoint/2010/main" val="37133897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prstClr val="black"/>
                </a:solidFill>
                <a:latin typeface="Calibri" panose="020F0502020204030204"/>
                <a:ea typeface="Calibri"/>
                <a:cs typeface="Calibri"/>
                <a:sym typeface="Calibri"/>
              </a:rPr>
              <a:t>Main idea/objective for slide:</a:t>
            </a:r>
            <a:endParaRPr lang="en-GB" u="sng" dirty="0">
              <a:solidFill>
                <a:prstClr val="black"/>
              </a:solidFill>
              <a:latin typeface="Calibri" panose="020F0502020204030204"/>
              <a:ea typeface="Calibri"/>
              <a:cs typeface="Calibri"/>
              <a:sym typeface="Calibri"/>
            </a:endParaRPr>
          </a:p>
          <a:p>
            <a:pPr defTabSz="931774">
              <a:buClr>
                <a:srgbClr val="000000"/>
              </a:buClr>
              <a:buSzPts val="1400"/>
              <a:defRPr/>
            </a:pPr>
            <a:r>
              <a:rPr lang="en-GB" b="1" dirty="0">
                <a:solidFill>
                  <a:prstClr val="black"/>
                </a:solidFill>
                <a:latin typeface="Calibri" panose="020F0502020204030204"/>
              </a:rPr>
              <a:t>Explain what compatibility mixing rules Notes are and how they are applied, using the ‘Mixing Rules’. </a:t>
            </a:r>
            <a:endParaRPr lang="en-IE" b="1" dirty="0">
              <a:solidFill>
                <a:prstClr val="black"/>
              </a:solidFill>
              <a:latin typeface="Calibri" panose="020F0502020204030204"/>
            </a:endParaRPr>
          </a:p>
          <a:p>
            <a:pPr defTabSz="931774">
              <a:buClr>
                <a:srgbClr val="000000"/>
              </a:buClr>
              <a:buSzPts val="1400"/>
              <a:defRPr/>
            </a:pPr>
            <a:endParaRPr lang="en-GB" u="sng" dirty="0">
              <a:solidFill>
                <a:prstClr val="black"/>
              </a:solidFill>
              <a:latin typeface="Calibri" panose="020F0502020204030204"/>
              <a:sym typeface="Calibri"/>
            </a:endParaRPr>
          </a:p>
          <a:p>
            <a:pPr defTabSz="931774">
              <a:buClr>
                <a:srgbClr val="000000"/>
              </a:buClr>
              <a:buSzPts val="1400"/>
              <a:defRPr/>
            </a:pPr>
            <a:r>
              <a:rPr lang="en-GB" u="sng" dirty="0">
                <a:solidFill>
                  <a:prstClr val="black"/>
                </a:solidFill>
                <a:latin typeface="Calibri" panose="020F0502020204030204"/>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latin typeface="Calibri" panose="020F0502020204030204"/>
                <a:ea typeface="ＭＳ Ｐゴシック"/>
              </a:rPr>
              <a:t>Conventional ammunition should be stored in accordance with these mixing rules.  This table is in the IATG, specifically at IATG 01:50.  Note that this applies to ‘fixed’ ammunition storage sites, for example a base ammunition depot, or similar.  </a:t>
            </a:r>
            <a:endParaRPr lang="en-GB" altLang="en-US" dirty="0">
              <a:solidFill>
                <a:prstClr val="black"/>
              </a:solidFill>
              <a:latin typeface="Calibri" panose="020F0502020204030204"/>
              <a:ea typeface="ＭＳ Ｐゴシック" panose="020B0600070205080204" pitchFamily="34" charset="-128"/>
              <a:cs typeface="Calibri"/>
            </a:endParaRPr>
          </a:p>
          <a:p>
            <a:pPr defTabSz="931774">
              <a:defRPr/>
            </a:pPr>
            <a:endParaRPr lang="en-GB" u="sng" dirty="0">
              <a:solidFill>
                <a:prstClr val="black"/>
              </a:solidFill>
              <a:latin typeface="Calibri" panose="020F0502020204030204"/>
              <a:ea typeface="ＭＳ Ｐゴシック" panose="020B0600070205080204" pitchFamily="34" charset="-128"/>
              <a:cs typeface="Calibri"/>
            </a:endParaRPr>
          </a:p>
          <a:p>
            <a:pPr defTabSz="931774">
              <a:spcBef>
                <a:spcPct val="0"/>
              </a:spcBef>
              <a:defRPr/>
            </a:pPr>
            <a:r>
              <a:rPr lang="en-GB" altLang="en-US" dirty="0">
                <a:solidFill>
                  <a:prstClr val="black"/>
                </a:solidFill>
                <a:latin typeface="Calibri" panose="020F0502020204030204"/>
                <a:ea typeface="ＭＳ Ｐゴシック"/>
              </a:rPr>
              <a:t>Compatibility Group ‘B’ items are those like detonators.  Compatibility Group ‘S’ items are things like SAA Ball ammunition. </a:t>
            </a:r>
            <a:endParaRPr lang="en-GB" altLang="en-US" dirty="0">
              <a:solidFill>
                <a:prstClr val="black"/>
              </a:solidFill>
              <a:latin typeface="Calibri" panose="020F0502020204030204"/>
              <a:ea typeface="ＭＳ Ｐゴシック"/>
              <a:cs typeface="Calibri"/>
            </a:endParaRPr>
          </a:p>
          <a:p>
            <a:pPr defTabSz="931774">
              <a:spcBef>
                <a:spcPct val="0"/>
              </a:spcBef>
              <a:defRPr/>
            </a:pPr>
            <a:endParaRPr lang="en-GB" altLang="en-US" dirty="0">
              <a:solidFill>
                <a:prstClr val="black"/>
              </a:solidFill>
              <a:latin typeface="Calibri" panose="020F0502020204030204"/>
              <a:ea typeface="ＭＳ Ｐゴシック"/>
              <a:cs typeface="Calibri"/>
            </a:endParaRPr>
          </a:p>
          <a:p>
            <a:pPr defTabSz="931774">
              <a:spcBef>
                <a:spcPct val="0"/>
              </a:spcBef>
              <a:defRPr/>
            </a:pPr>
            <a:r>
              <a:rPr lang="en-GB" altLang="en-US" dirty="0">
                <a:solidFill>
                  <a:prstClr val="black"/>
                </a:solidFill>
                <a:latin typeface="Calibri" panose="020F0502020204030204"/>
                <a:ea typeface="ＭＳ Ｐゴシック"/>
              </a:rPr>
              <a:t>Compatibility Group ‘H’ items are incendiary items, for example mortar smoke bombs containing white phosphorous.    </a:t>
            </a:r>
          </a:p>
          <a:p>
            <a:pPr defTabSz="931774">
              <a:spcBef>
                <a:spcPct val="0"/>
              </a:spcBef>
              <a:defRPr/>
            </a:pPr>
            <a:endParaRPr lang="en-GB" altLang="en-US" dirty="0">
              <a:solidFill>
                <a:prstClr val="black"/>
              </a:solidFill>
              <a:latin typeface="Calibri" panose="020F0502020204030204"/>
              <a:ea typeface="ＭＳ Ｐゴシック"/>
              <a:cs typeface="Calibri"/>
            </a:endParaRPr>
          </a:p>
          <a:p>
            <a:pPr defTabSz="931774">
              <a:defRPr/>
            </a:pPr>
            <a:r>
              <a:rPr lang="en-GB" u="sng" dirty="0">
                <a:solidFill>
                  <a:prstClr val="black"/>
                </a:solidFill>
                <a:latin typeface="Calibri" panose="020F0502020204030204"/>
                <a:cs typeface="Calibri"/>
                <a:sym typeface="Calibri"/>
              </a:rPr>
              <a:t>participant activity</a:t>
            </a:r>
          </a:p>
          <a:p>
            <a:pPr marL="174708" indent="-174708" defTabSz="931774">
              <a:buFont typeface="Arial" panose="020B0604020202020204" pitchFamily="34" charset="0"/>
              <a:buChar char="•"/>
              <a:defRPr/>
            </a:pPr>
            <a:r>
              <a:rPr lang="en-GB" dirty="0">
                <a:solidFill>
                  <a:prstClr val="black"/>
                </a:solidFill>
                <a:latin typeface="Calibri" panose="020F0502020204030204"/>
              </a:rPr>
              <a:t>Ask questions to the class to ensure understanding.</a:t>
            </a:r>
            <a:endParaRPr lang="en-IE" dirty="0">
              <a:solidFill>
                <a:prstClr val="black"/>
              </a:solidFill>
              <a:latin typeface="Calibri" panose="020F0502020204030204"/>
            </a:endParaRPr>
          </a:p>
          <a:p>
            <a:pPr marL="174708" indent="-174708" defTabSz="931774">
              <a:buFont typeface="Arial" panose="020B0604020202020204" pitchFamily="34" charset="0"/>
              <a:buChar char="•"/>
              <a:defRPr/>
            </a:pPr>
            <a:endParaRPr lang="en-GB" dirty="0">
              <a:solidFill>
                <a:prstClr val="black"/>
              </a:solidFill>
              <a:latin typeface="Calibri" panose="020F0502020204030204"/>
            </a:endParaRPr>
          </a:p>
          <a:p>
            <a:pPr defTabSz="931774">
              <a:defRPr/>
            </a:pPr>
            <a:r>
              <a:rPr lang="en-GB" u="sng" dirty="0">
                <a:solidFill>
                  <a:prstClr val="black"/>
                </a:solidFill>
                <a:latin typeface="Calibri" panose="020F0502020204030204"/>
              </a:rPr>
              <a:t>References/further reading</a:t>
            </a:r>
            <a:r>
              <a:rPr lang="en-GB" dirty="0">
                <a:solidFill>
                  <a:prstClr val="black"/>
                </a:solidFill>
                <a:latin typeface="Calibri" panose="020F0502020204030204"/>
              </a:rPr>
              <a:t> </a:t>
            </a:r>
          </a:p>
          <a:p>
            <a:pPr defTabSz="931774">
              <a:spcBef>
                <a:spcPct val="0"/>
              </a:spcBef>
              <a:defRPr/>
            </a:pPr>
            <a:r>
              <a:rPr lang="en-GB" dirty="0">
                <a:solidFill>
                  <a:prstClr val="black"/>
                </a:solidFill>
                <a:latin typeface="Calibri" panose="020F0502020204030204"/>
              </a:rPr>
              <a:t>http://data.unsaferguard.org/iatg/en/IATG-01.50-Explosive-hazard-classification-system-IATG-V.3.pdf</a:t>
            </a:r>
          </a:p>
          <a:p>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31</a:t>
            </a:fld>
            <a:endParaRPr lang="en-IE"/>
          </a:p>
        </p:txBody>
      </p:sp>
    </p:spTree>
    <p:extLst>
      <p:ext uri="{BB962C8B-B14F-4D97-AF65-F5344CB8AC3E}">
        <p14:creationId xmlns:p14="http://schemas.microsoft.com/office/powerpoint/2010/main" val="8916930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endParaRPr lang="en-GB" u="sng" dirty="0">
              <a:solidFill>
                <a:schemeClr val="dk1"/>
              </a:solidFill>
              <a:ea typeface="Calibri"/>
              <a:cs typeface="Calibri"/>
              <a:sym typeface="Calibri"/>
            </a:endParaRPr>
          </a:p>
          <a:p>
            <a:pPr defTabSz="931774">
              <a:buClr>
                <a:srgbClr val="000000"/>
              </a:buClr>
              <a:buSzPts val="1400"/>
              <a:defRPr/>
            </a:pPr>
            <a:r>
              <a:rPr lang="en-GB" b="1" dirty="0"/>
              <a:t>Explain what compatibility mixing rules are and how they are applied, using the ‘Mixing Rules Table for Field Storage’.</a:t>
            </a:r>
            <a:endParaRPr lang="en-IE" b="1" dirty="0"/>
          </a:p>
          <a:p>
            <a:pPr defTabSz="931774">
              <a:buClr>
                <a:srgbClr val="000000"/>
              </a:buClr>
              <a:buSzPts val="1400"/>
              <a:defRPr/>
            </a:pPr>
            <a:endParaRPr lang="en-GB" u="sng" dirty="0">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a:spcBef>
                <a:spcPct val="0"/>
              </a:spcBef>
              <a:defRPr/>
            </a:pPr>
            <a:r>
              <a:rPr lang="en-GB" altLang="en-US" dirty="0">
                <a:solidFill>
                  <a:prstClr val="black"/>
                </a:solidFill>
                <a:ea typeface="ＭＳ Ｐゴシック"/>
              </a:rPr>
              <a:t>Temporary storage presents its own challenges. </a:t>
            </a:r>
            <a:endParaRPr lang="en-GB" altLang="en-US" dirty="0">
              <a:solidFill>
                <a:prstClr val="black"/>
              </a:solidFill>
              <a:ea typeface="ＭＳ Ｐゴシック" panose="020B0600070205080204" pitchFamily="34" charset="-128"/>
              <a:cs typeface="Calibri"/>
            </a:endParaRPr>
          </a:p>
          <a:p>
            <a:pPr>
              <a:spcBef>
                <a:spcPct val="0"/>
              </a:spcBef>
              <a:defRPr/>
            </a:pPr>
            <a:endParaRPr lang="en-GB" altLang="en-US" dirty="0">
              <a:solidFill>
                <a:prstClr val="black"/>
              </a:solidFill>
              <a:ea typeface="ＭＳ Ｐゴシック"/>
            </a:endParaRPr>
          </a:p>
          <a:p>
            <a:pPr defTabSz="931774">
              <a:spcBef>
                <a:spcPct val="0"/>
              </a:spcBef>
              <a:defRPr/>
            </a:pPr>
            <a:r>
              <a:rPr lang="en-GB" altLang="en-US" dirty="0">
                <a:solidFill>
                  <a:prstClr val="black"/>
                </a:solidFill>
                <a:ea typeface="ＭＳ Ｐゴシック"/>
              </a:rPr>
              <a:t>A larger safety area will also often be necessary, to ensure explosive safety for neighbouring civilian populations. There will also be security issues to be addressed as the ground area is necessarily larger than that used for permanent ammunition storage facilities.</a:t>
            </a:r>
            <a:endParaRPr lang="en-GB" altLang="en-US" dirty="0">
              <a:solidFill>
                <a:prstClr val="black"/>
              </a:solidFill>
              <a:ea typeface="ＭＳ Ｐゴシック"/>
              <a:cs typeface="Calibri" panose="020F0502020204030204"/>
            </a:endParaRPr>
          </a:p>
          <a:p>
            <a:endParaRPr lang="en-US" dirty="0">
              <a:latin typeface="+mn-lt"/>
              <a:ea typeface="Calibri"/>
              <a:cs typeface="Calibri"/>
              <a:sym typeface="Calibri"/>
            </a:endParaRPr>
          </a:p>
          <a:p>
            <a:pPr>
              <a:spcBef>
                <a:spcPct val="0"/>
              </a:spcBef>
              <a:defRPr/>
            </a:pPr>
            <a:r>
              <a:rPr lang="en-GB" altLang="en-US" dirty="0">
                <a:solidFill>
                  <a:prstClr val="black"/>
                </a:solidFill>
                <a:ea typeface="ＭＳ Ｐゴシック"/>
              </a:rPr>
              <a:t>This table is different from the ‘standard’ mixing rules. </a:t>
            </a:r>
            <a:endParaRPr lang="en-GB" altLang="en-US" dirty="0">
              <a:solidFill>
                <a:prstClr val="black"/>
              </a:solidFill>
              <a:ea typeface="ＭＳ Ｐゴシック" panose="020B0600070205080204" pitchFamily="34" charset="-128"/>
              <a:cs typeface="Calibri"/>
            </a:endParaRPr>
          </a:p>
          <a:p>
            <a:pPr defTabSz="931774">
              <a:spcBef>
                <a:spcPct val="0"/>
              </a:spcBef>
              <a:defRPr/>
            </a:pPr>
            <a:endParaRPr lang="en-GB" altLang="en-US" dirty="0">
              <a:solidFill>
                <a:prstClr val="black"/>
              </a:solidFill>
              <a:ea typeface="ＭＳ Ｐゴシック" panose="020B0600070205080204" pitchFamily="34" charset="-128"/>
            </a:endParaRPr>
          </a:p>
          <a:p>
            <a:pPr defTabSz="931774">
              <a:spcBef>
                <a:spcPct val="0"/>
              </a:spcBef>
              <a:defRPr/>
            </a:pPr>
            <a:r>
              <a:rPr lang="en-GB" altLang="en-US" dirty="0">
                <a:solidFill>
                  <a:prstClr val="black"/>
                </a:solidFill>
                <a:ea typeface="ＭＳ Ｐゴシック" panose="020B0600070205080204" pitchFamily="34" charset="-128"/>
              </a:rPr>
              <a:t>The principle is the same.  It is however important to use the correct table, depending on the situation.  </a:t>
            </a:r>
          </a:p>
          <a:p>
            <a:pPr defTabSz="931774">
              <a:spcBef>
                <a:spcPct val="0"/>
              </a:spcBef>
              <a:defRPr/>
            </a:pPr>
            <a:endParaRPr lang="en-GB" altLang="en-US" dirty="0">
              <a:solidFill>
                <a:prstClr val="black"/>
              </a:solidFill>
              <a:highlight>
                <a:srgbClr val="FFFF00"/>
              </a:highlight>
              <a:ea typeface="ＭＳ Ｐゴシック" panose="020B0600070205080204" pitchFamily="34" charset="-128"/>
            </a:endParaRPr>
          </a:p>
          <a:p>
            <a:r>
              <a:rPr lang="en-GB" u="sng" dirty="0">
                <a:solidFill>
                  <a:schemeClr val="dk1"/>
                </a:solidFill>
                <a:cs typeface="Calibri"/>
                <a:sym typeface="Calibri"/>
              </a:rPr>
              <a:t>participant activity</a:t>
            </a:r>
          </a:p>
          <a:p>
            <a:pPr marL="174708" indent="-174708" defTabSz="931774">
              <a:buFont typeface="Arial" panose="020B0604020202020204" pitchFamily="34" charset="0"/>
              <a:buChar char="•"/>
              <a:defRPr/>
            </a:pPr>
            <a:r>
              <a:rPr lang="en-GB" dirty="0"/>
              <a:t>Ask questions to the class to ensure understanding.</a:t>
            </a:r>
            <a:endParaRPr lang="en-IE"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r>
              <a:rPr lang="en-GB" dirty="0">
                <a:cs typeface="Calibri"/>
              </a:rPr>
              <a:t>IATG 04.10 Temporary Storage</a:t>
            </a:r>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32</a:t>
            </a:fld>
            <a:endParaRPr lang="en-IE"/>
          </a:p>
        </p:txBody>
      </p:sp>
    </p:spTree>
    <p:extLst>
      <p:ext uri="{BB962C8B-B14F-4D97-AF65-F5344CB8AC3E}">
        <p14:creationId xmlns:p14="http://schemas.microsoft.com/office/powerpoint/2010/main" val="6071619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prstClr val="black"/>
                </a:solidFill>
                <a:latin typeface="Calibri" panose="020F0502020204030204"/>
                <a:ea typeface="Calibri"/>
                <a:cs typeface="Calibri"/>
                <a:sym typeface="Calibri"/>
              </a:rPr>
              <a:t>Main idea/objective for slide:</a:t>
            </a:r>
            <a:endParaRPr lang="en-GB" u="sng" dirty="0">
              <a:solidFill>
                <a:prstClr val="black"/>
              </a:solidFill>
              <a:latin typeface="Calibri" panose="020F0502020204030204"/>
              <a:ea typeface="Calibri"/>
              <a:cs typeface="Calibri"/>
              <a:sym typeface="Calibri"/>
            </a:endParaRPr>
          </a:p>
          <a:p>
            <a:pPr defTabSz="931774">
              <a:buClr>
                <a:srgbClr val="000000"/>
              </a:buClr>
              <a:buSzPts val="1400"/>
              <a:defRPr/>
            </a:pPr>
            <a:r>
              <a:rPr lang="en-GB" b="1" dirty="0">
                <a:solidFill>
                  <a:prstClr val="black"/>
                </a:solidFill>
                <a:latin typeface="Calibri" panose="020F0502020204030204"/>
              </a:rPr>
              <a:t>Explain what compatibility mixing rules Notes are and how they are applied, using the ‘Mixing Rules’. </a:t>
            </a:r>
            <a:endParaRPr lang="en-IE" b="1" dirty="0">
              <a:solidFill>
                <a:prstClr val="black"/>
              </a:solidFill>
              <a:latin typeface="Calibri" panose="020F0502020204030204"/>
            </a:endParaRPr>
          </a:p>
          <a:p>
            <a:pPr defTabSz="931774">
              <a:buClr>
                <a:srgbClr val="000000"/>
              </a:buClr>
              <a:buSzPts val="1400"/>
              <a:defRPr/>
            </a:pPr>
            <a:endParaRPr lang="en-GB" u="sng" dirty="0">
              <a:solidFill>
                <a:prstClr val="black"/>
              </a:solidFill>
              <a:latin typeface="Calibri" panose="020F0502020204030204"/>
              <a:sym typeface="Calibri"/>
            </a:endParaRPr>
          </a:p>
          <a:p>
            <a:pPr defTabSz="931774">
              <a:buClr>
                <a:srgbClr val="000000"/>
              </a:buClr>
              <a:buSzPts val="1400"/>
              <a:defRPr/>
            </a:pPr>
            <a:r>
              <a:rPr lang="en-GB" u="sng" dirty="0">
                <a:solidFill>
                  <a:prstClr val="black"/>
                </a:solidFill>
                <a:latin typeface="Calibri" panose="020F0502020204030204"/>
                <a:ea typeface="Calibri"/>
                <a:cs typeface="Calibri"/>
                <a:sym typeface="Calibri"/>
              </a:rPr>
              <a:t>What the instructor should cover (in addition to slide content)</a:t>
            </a:r>
          </a:p>
          <a:p>
            <a:pPr defTabSz="931774">
              <a:spcBef>
                <a:spcPct val="0"/>
              </a:spcBef>
              <a:defRPr/>
            </a:pPr>
            <a:r>
              <a:rPr lang="en-GB" altLang="en-US" dirty="0">
                <a:solidFill>
                  <a:prstClr val="black"/>
                </a:solidFill>
                <a:latin typeface="Calibri" panose="020F0502020204030204"/>
                <a:ea typeface="ＭＳ Ｐゴシック"/>
              </a:rPr>
              <a:t>Conventional ammunition should be stored in accordance with these mixing rules.  This table is in the IATG, specifically at IATG 04.10.  Note that this applies to ‘temporary’ ammunition storage sites, for example a UN Mission operating base, or similar.  </a:t>
            </a:r>
            <a:endParaRPr lang="en-GB" altLang="en-US" dirty="0">
              <a:solidFill>
                <a:prstClr val="black"/>
              </a:solidFill>
              <a:latin typeface="Calibri" panose="020F0502020204030204"/>
              <a:ea typeface="ＭＳ Ｐゴシック" panose="020B0600070205080204" pitchFamily="34" charset="-128"/>
              <a:cs typeface="Calibri"/>
            </a:endParaRPr>
          </a:p>
          <a:p>
            <a:pPr defTabSz="931774">
              <a:defRPr/>
            </a:pPr>
            <a:endParaRPr lang="en-GB" u="sng" dirty="0">
              <a:solidFill>
                <a:prstClr val="black"/>
              </a:solidFill>
              <a:latin typeface="Calibri" panose="020F0502020204030204"/>
              <a:ea typeface="ＭＳ Ｐゴシック" panose="020B0600070205080204" pitchFamily="34" charset="-128"/>
              <a:cs typeface="Calibri"/>
            </a:endParaRPr>
          </a:p>
          <a:p>
            <a:pPr defTabSz="931774">
              <a:spcBef>
                <a:spcPct val="0"/>
              </a:spcBef>
              <a:defRPr/>
            </a:pPr>
            <a:r>
              <a:rPr lang="en-GB" altLang="en-US" dirty="0">
                <a:solidFill>
                  <a:prstClr val="black"/>
                </a:solidFill>
                <a:latin typeface="Calibri" panose="020F0502020204030204"/>
                <a:ea typeface="ＭＳ Ｐゴシック"/>
              </a:rPr>
              <a:t>Compatibility Group ‘B’ items are those like detonators.  Compatibility Group ‘S’ items are things like SAA Ball ammunition. </a:t>
            </a:r>
            <a:endParaRPr lang="en-GB" altLang="en-US" dirty="0">
              <a:solidFill>
                <a:prstClr val="black"/>
              </a:solidFill>
              <a:latin typeface="Calibri" panose="020F0502020204030204"/>
              <a:ea typeface="ＭＳ Ｐゴシック"/>
              <a:cs typeface="Calibri"/>
            </a:endParaRPr>
          </a:p>
          <a:p>
            <a:pPr defTabSz="931774">
              <a:spcBef>
                <a:spcPct val="0"/>
              </a:spcBef>
              <a:defRPr/>
            </a:pPr>
            <a:endParaRPr lang="en-GB" altLang="en-US" dirty="0">
              <a:solidFill>
                <a:prstClr val="black"/>
              </a:solidFill>
              <a:latin typeface="Calibri" panose="020F0502020204030204"/>
              <a:ea typeface="ＭＳ Ｐゴシック"/>
              <a:cs typeface="Calibri"/>
            </a:endParaRPr>
          </a:p>
          <a:p>
            <a:pPr defTabSz="931774">
              <a:spcBef>
                <a:spcPct val="0"/>
              </a:spcBef>
              <a:defRPr/>
            </a:pPr>
            <a:r>
              <a:rPr lang="en-GB" altLang="en-US" dirty="0">
                <a:solidFill>
                  <a:prstClr val="black"/>
                </a:solidFill>
                <a:latin typeface="Calibri" panose="020F0502020204030204"/>
                <a:ea typeface="ＭＳ Ｐゴシック"/>
              </a:rPr>
              <a:t>Compatibility Group ‘H’ items are incendiary items, for example mortar smoke bombs containing white phosphorous.    </a:t>
            </a:r>
          </a:p>
          <a:p>
            <a:pPr defTabSz="931774">
              <a:spcBef>
                <a:spcPct val="0"/>
              </a:spcBef>
              <a:defRPr/>
            </a:pPr>
            <a:endParaRPr lang="en-GB" altLang="en-US" dirty="0">
              <a:solidFill>
                <a:prstClr val="black"/>
              </a:solidFill>
              <a:latin typeface="Calibri" panose="020F0502020204030204"/>
              <a:ea typeface="ＭＳ Ｐゴシック"/>
              <a:cs typeface="Calibri"/>
            </a:endParaRPr>
          </a:p>
          <a:p>
            <a:pPr defTabSz="931774">
              <a:defRPr/>
            </a:pPr>
            <a:r>
              <a:rPr lang="en-GB" u="sng" dirty="0">
                <a:solidFill>
                  <a:prstClr val="black"/>
                </a:solidFill>
                <a:latin typeface="Calibri" panose="020F0502020204030204"/>
                <a:cs typeface="Calibri"/>
                <a:sym typeface="Calibri"/>
              </a:rPr>
              <a:t>participant activity</a:t>
            </a:r>
          </a:p>
          <a:p>
            <a:pPr marL="174708" indent="-174708" defTabSz="931774">
              <a:buFont typeface="Arial" panose="020B0604020202020204" pitchFamily="34" charset="0"/>
              <a:buChar char="•"/>
              <a:defRPr/>
            </a:pPr>
            <a:r>
              <a:rPr lang="en-GB" dirty="0">
                <a:solidFill>
                  <a:prstClr val="black"/>
                </a:solidFill>
                <a:latin typeface="Calibri" panose="020F0502020204030204"/>
              </a:rPr>
              <a:t>Ask questions to the class to ensure understanding.</a:t>
            </a:r>
            <a:endParaRPr lang="en-IE" dirty="0">
              <a:solidFill>
                <a:prstClr val="black"/>
              </a:solidFill>
              <a:latin typeface="Calibri" panose="020F0502020204030204"/>
            </a:endParaRPr>
          </a:p>
          <a:p>
            <a:pPr marL="174708" indent="-174708" defTabSz="931774">
              <a:buFont typeface="Arial" panose="020B0604020202020204" pitchFamily="34" charset="0"/>
              <a:buChar char="•"/>
              <a:defRPr/>
            </a:pPr>
            <a:endParaRPr lang="en-GB" dirty="0">
              <a:solidFill>
                <a:prstClr val="black"/>
              </a:solidFill>
              <a:latin typeface="Calibri" panose="020F0502020204030204"/>
            </a:endParaRPr>
          </a:p>
          <a:p>
            <a:pPr defTabSz="931774">
              <a:defRPr/>
            </a:pPr>
            <a:r>
              <a:rPr lang="en-GB" u="sng" dirty="0">
                <a:solidFill>
                  <a:prstClr val="black"/>
                </a:solidFill>
                <a:latin typeface="Calibri" panose="020F0502020204030204"/>
              </a:rPr>
              <a:t>References/further reading</a:t>
            </a:r>
            <a:r>
              <a:rPr lang="en-GB" dirty="0">
                <a:solidFill>
                  <a:prstClr val="black"/>
                </a:solidFill>
                <a:latin typeface="Calibri" panose="020F0502020204030204"/>
              </a:rPr>
              <a:t> </a:t>
            </a:r>
          </a:p>
          <a:p>
            <a:pPr defTabSz="931774">
              <a:spcBef>
                <a:spcPct val="0"/>
              </a:spcBef>
              <a:defRPr/>
            </a:pPr>
            <a:r>
              <a:rPr lang="en-GB" dirty="0">
                <a:solidFill>
                  <a:prstClr val="black"/>
                </a:solidFill>
                <a:latin typeface="Calibri" panose="020F0502020204030204"/>
              </a:rPr>
              <a:t>http://data.unsaferguard.org/iatg/en/IATG-01.50-Explosive-hazard-classification-system-IATG-V.3.pdf</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91D3BD-5E5A-7743-9F40-8526F1D1808C}"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76193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Main idea/objective for slide:</a:t>
            </a:r>
            <a:endParaRPr lang="en-GB" dirty="0"/>
          </a:p>
          <a:p>
            <a:r>
              <a:rPr lang="en-GB" b="1" dirty="0"/>
              <a:t>Provide a range of examples, highlighting how the mixing rules work.</a:t>
            </a:r>
            <a:endParaRPr lang="en-IE" dirty="0"/>
          </a:p>
          <a:p>
            <a:endParaRPr lang="en-GB" dirty="0"/>
          </a:p>
          <a:p>
            <a:r>
              <a:rPr lang="en-GB" u="sng" dirty="0"/>
              <a:t>What the instructor should cover (in addition to slide content)</a:t>
            </a:r>
            <a:endParaRPr lang="en-US" dirty="0"/>
          </a:p>
          <a:p>
            <a:r>
              <a:rPr lang="en-GB" dirty="0"/>
              <a:t>Complete a worked-out example on applying mixing rules for a storage container. </a:t>
            </a:r>
            <a:endParaRPr lang="en-US" dirty="0"/>
          </a:p>
          <a:p>
            <a:r>
              <a:rPr lang="en-GB" dirty="0"/>
              <a:t>Work through this example and ask questions to the participants regularly. </a:t>
            </a:r>
            <a:endParaRPr lang="en-US" dirty="0"/>
          </a:p>
          <a:p>
            <a:endParaRPr lang="en-GB" dirty="0"/>
          </a:p>
          <a:p>
            <a:r>
              <a:rPr lang="en-GB" u="sng" dirty="0"/>
              <a:t>participant activity</a:t>
            </a:r>
            <a:endParaRPr lang="en-US" dirty="0"/>
          </a:p>
          <a:p>
            <a:pPr marL="174708" indent="-174708">
              <a:buFont typeface="Arial,Sans-Serif"/>
              <a:buChar char="•"/>
            </a:pPr>
            <a:r>
              <a:rPr lang="en-GB" dirty="0"/>
              <a:t>Ask questions to the class to ensure understanding.</a:t>
            </a:r>
            <a:endParaRPr lang="en-IE" dirty="0"/>
          </a:p>
          <a:p>
            <a:pPr marL="174708" indent="-174708">
              <a:buFont typeface="Arial,Sans-Serif"/>
              <a:buChar char="•"/>
            </a:pPr>
            <a:endParaRPr lang="en-GB" dirty="0"/>
          </a:p>
          <a:p>
            <a:r>
              <a:rPr lang="en-GB" u="sng" dirty="0"/>
              <a:t>References/further reading</a:t>
            </a:r>
            <a:r>
              <a:rPr lang="en-GB" dirty="0"/>
              <a:t> </a:t>
            </a:r>
            <a:endParaRPr lang="en-US" dirty="0"/>
          </a:p>
        </p:txBody>
      </p:sp>
      <p:sp>
        <p:nvSpPr>
          <p:cNvPr id="4" name="Slide Number Placeholder 3"/>
          <p:cNvSpPr>
            <a:spLocks noGrp="1"/>
          </p:cNvSpPr>
          <p:nvPr>
            <p:ph type="sldNum" sz="quarter" idx="5"/>
          </p:nvPr>
        </p:nvSpPr>
        <p:spPr/>
        <p:txBody>
          <a:bodyPr/>
          <a:lstStyle/>
          <a:p>
            <a:fld id="{1E91D3BD-5E5A-7743-9F40-8526F1D1808C}" type="slidenum">
              <a:rPr lang="en-IE" smtClean="0"/>
              <a:t>34</a:t>
            </a:fld>
            <a:endParaRPr lang="en-IE"/>
          </a:p>
        </p:txBody>
      </p:sp>
    </p:spTree>
    <p:extLst>
      <p:ext uri="{BB962C8B-B14F-4D97-AF65-F5344CB8AC3E}">
        <p14:creationId xmlns:p14="http://schemas.microsoft.com/office/powerpoint/2010/main" val="9739247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GB" b="1" dirty="0"/>
              <a:t>Phase 2. Development (</a:t>
            </a:r>
            <a:r>
              <a:rPr lang="en-GB" dirty="0"/>
              <a:t>Time allocation - 70 min</a:t>
            </a:r>
            <a:r>
              <a:rPr lang="en-GB" b="1" dirty="0"/>
              <a:t>)</a:t>
            </a:r>
            <a:endParaRPr lang="en-IE" dirty="0"/>
          </a:p>
          <a:p>
            <a:endParaRPr lang="en-GB" dirty="0"/>
          </a:p>
          <a:p>
            <a:r>
              <a:rPr lang="en-GB" dirty="0"/>
              <a:t>Stage 3 (Time allocation 20 mins) – </a:t>
            </a:r>
            <a:r>
              <a:rPr lang="en-US" dirty="0"/>
              <a:t>participant Exercise</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35</a:t>
            </a:fld>
            <a:endParaRPr lang="en-IE"/>
          </a:p>
        </p:txBody>
      </p:sp>
    </p:spTree>
    <p:extLst>
      <p:ext uri="{BB962C8B-B14F-4D97-AF65-F5344CB8AC3E}">
        <p14:creationId xmlns:p14="http://schemas.microsoft.com/office/powerpoint/2010/main" val="2609059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endParaRPr lang="en-GB" u="sng" dirty="0">
              <a:solidFill>
                <a:schemeClr val="dk1"/>
              </a:solidFill>
              <a:ea typeface="Calibri"/>
              <a:cs typeface="Calibri"/>
              <a:sym typeface="Calibri"/>
            </a:endParaRPr>
          </a:p>
          <a:p>
            <a:pPr defTabSz="931774">
              <a:buClr>
                <a:srgbClr val="000000"/>
              </a:buClr>
              <a:buSzPts val="1400"/>
              <a:defRPr/>
            </a:pPr>
            <a:r>
              <a:rPr lang="en-GB" b="1" dirty="0">
                <a:sym typeface="Calibri"/>
              </a:rPr>
              <a:t>participant exercise using the CARANA scenario </a:t>
            </a:r>
            <a:r>
              <a:rPr lang="en-GB" b="1" dirty="0"/>
              <a:t>to identify the various Hazard Classification Codes and Fire Divisions for a range of ammunition natures deployed on a UN mission.</a:t>
            </a:r>
            <a:endParaRPr lang="en-IE" b="1" dirty="0"/>
          </a:p>
          <a:p>
            <a:pPr defTabSz="931774">
              <a:buClr>
                <a:srgbClr val="000000"/>
              </a:buClr>
              <a:buSzPts val="1400"/>
              <a:defRPr/>
            </a:pPr>
            <a:endParaRPr lang="en-GB" b="1" dirty="0">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marL="174708" indent="-174708">
              <a:buFont typeface="Arial" panose="020B0604020202020204" pitchFamily="34" charset="0"/>
              <a:buChar char="•"/>
            </a:pPr>
            <a:r>
              <a:rPr lang="en-GB" dirty="0"/>
              <a:t>Instructors are to move around the class and help participants where required. Teamwork is permitted where preferred.</a:t>
            </a:r>
            <a:endParaRPr lang="en-IE" dirty="0"/>
          </a:p>
          <a:p>
            <a:pPr marL="174708" indent="-174708">
              <a:buFont typeface="Arial" panose="020B0604020202020204" pitchFamily="34" charset="0"/>
              <a:buChar char="•"/>
            </a:pPr>
            <a:r>
              <a:rPr lang="en-GB" dirty="0"/>
              <a:t>When complete, work through the answers with the class and ask questions</a:t>
            </a:r>
          </a:p>
          <a:p>
            <a:pPr marL="174708" indent="-174708">
              <a:buFont typeface="Arial" panose="020B0604020202020204" pitchFamily="34" charset="0"/>
              <a:buChar char="•"/>
            </a:pPr>
            <a:endParaRPr lang="en-GB" u="sng" dirty="0">
              <a:solidFill>
                <a:schemeClr val="dk1"/>
              </a:solidFill>
              <a:cs typeface="Calibri"/>
              <a:sym typeface="Calibri"/>
            </a:endParaRPr>
          </a:p>
          <a:p>
            <a:r>
              <a:rPr lang="en-GB" u="sng" dirty="0">
                <a:solidFill>
                  <a:schemeClr val="dk1"/>
                </a:solidFill>
                <a:cs typeface="Calibri"/>
                <a:sym typeface="Calibri"/>
              </a:rPr>
              <a:t>participant activity</a:t>
            </a:r>
          </a:p>
          <a:p>
            <a:pPr marL="174708" indent="-174708">
              <a:buFont typeface="Arial,Sans-Serif" panose="020B0604020202020204" pitchFamily="34" charset="0"/>
              <a:buChar char="•"/>
            </a:pPr>
            <a:r>
              <a:rPr lang="en-GB" kern="1200" dirty="0">
                <a:effectLst/>
              </a:rPr>
              <a:t>participants must identify the compatibility groups and use the Mixing Rules Table for Field Storage </a:t>
            </a:r>
            <a:r>
              <a:rPr lang="en-GB" dirty="0"/>
              <a:t>for both ammunition natures that are currently being stored in their own camp and integrate the additional ammunition stores arriving from Camp MUKA</a:t>
            </a:r>
            <a:endParaRPr lang="en-IE" dirty="0"/>
          </a:p>
          <a:p>
            <a:pPr marL="174708" indent="-174708">
              <a:buFont typeface="Arial,Sans-Serif" panose="020B0604020202020204" pitchFamily="34" charset="0"/>
              <a:buChar char="•"/>
            </a:pPr>
            <a:r>
              <a:rPr lang="en-GB" dirty="0"/>
              <a:t>participants must provide a rationale as </a:t>
            </a:r>
            <a:r>
              <a:rPr lang="en-GB" kern="1200" dirty="0">
                <a:effectLst/>
              </a:rPr>
              <a:t>to </a:t>
            </a:r>
            <a:r>
              <a:rPr lang="en-GB" dirty="0"/>
              <a:t>how they decided on </a:t>
            </a:r>
            <a:r>
              <a:rPr lang="en-GB" kern="1200" dirty="0">
                <a:effectLst/>
              </a:rPr>
              <a:t>the</a:t>
            </a:r>
            <a:r>
              <a:rPr lang="en-GB" dirty="0"/>
              <a:t> mixing of these ammunition natures and explain how many</a:t>
            </a:r>
            <a:r>
              <a:rPr lang="en-GB" kern="1200" dirty="0">
                <a:effectLst/>
              </a:rPr>
              <a:t> ammunition </a:t>
            </a:r>
            <a:r>
              <a:rPr lang="en-GB" dirty="0"/>
              <a:t>containers they will require to hold the complete stock</a:t>
            </a:r>
            <a:r>
              <a:rPr lang="en-GB" kern="1200" dirty="0">
                <a:effectLst/>
              </a:rPr>
              <a:t>.</a:t>
            </a:r>
            <a:r>
              <a:rPr lang="en-GB" dirty="0"/>
              <a:t> </a:t>
            </a:r>
            <a:endParaRPr lang="en-IE" dirty="0">
              <a:cs typeface="Calibri"/>
            </a:endParaRPr>
          </a:p>
          <a:p>
            <a:pPr defTabSz="931774">
              <a:defRPr/>
            </a:pPr>
            <a:endParaRPr lang="en-GB" u="sng" dirty="0"/>
          </a:p>
          <a:p>
            <a:pPr defTabSz="931774">
              <a:defRPr/>
            </a:pPr>
            <a:r>
              <a:rPr lang="en-GB" u="sng" dirty="0"/>
              <a:t>References/further reading</a:t>
            </a:r>
            <a:r>
              <a:rPr lang="en-GB" dirty="0"/>
              <a:t> </a:t>
            </a:r>
          </a:p>
          <a:p>
            <a:pPr marL="174708" indent="-174708">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36</a:t>
            </a:fld>
            <a:endParaRPr lang="en-IE"/>
          </a:p>
        </p:txBody>
      </p:sp>
    </p:spTree>
    <p:extLst>
      <p:ext uri="{BB962C8B-B14F-4D97-AF65-F5344CB8AC3E}">
        <p14:creationId xmlns:p14="http://schemas.microsoft.com/office/powerpoint/2010/main" val="22009164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endParaRPr lang="en-GB" u="sng" dirty="0">
              <a:solidFill>
                <a:schemeClr val="dk1"/>
              </a:solidFill>
              <a:ea typeface="Calibri"/>
              <a:cs typeface="Calibri"/>
              <a:sym typeface="Calibri"/>
            </a:endParaRPr>
          </a:p>
          <a:p>
            <a:pPr defTabSz="931774">
              <a:buClr>
                <a:srgbClr val="000000"/>
              </a:buClr>
              <a:buSzPts val="1400"/>
              <a:defRPr/>
            </a:pPr>
            <a:r>
              <a:rPr lang="en-GB" b="1" dirty="0">
                <a:sym typeface="Calibri"/>
              </a:rPr>
              <a:t>participant exercise using the CARANA scenario </a:t>
            </a:r>
            <a:r>
              <a:rPr lang="en-GB" b="1" dirty="0"/>
              <a:t>to identify the various Hazard Class Codes and Fire Divisions for a range of ammunition natures deployed on a UN mission.</a:t>
            </a:r>
            <a:endParaRPr lang="en-IE" b="1" dirty="0"/>
          </a:p>
          <a:p>
            <a:pPr defTabSz="931774">
              <a:buClr>
                <a:srgbClr val="000000"/>
              </a:buClr>
              <a:buSzPts val="1400"/>
              <a:defRPr/>
            </a:pPr>
            <a:endParaRPr lang="en-GB" b="1" dirty="0">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marL="174708" indent="-174708">
              <a:buFont typeface="Arial" panose="020B0604020202020204" pitchFamily="34" charset="0"/>
              <a:buChar char="•"/>
            </a:pPr>
            <a:r>
              <a:rPr lang="en-GB" dirty="0"/>
              <a:t>Instructors are to move around the class and help participants where required. Teamwork is permitted where preferred.</a:t>
            </a:r>
            <a:endParaRPr lang="en-IE" dirty="0"/>
          </a:p>
          <a:p>
            <a:pPr marL="174708" indent="-174708">
              <a:buFont typeface="Arial" panose="020B0604020202020204" pitchFamily="34" charset="0"/>
              <a:buChar char="•"/>
            </a:pPr>
            <a:r>
              <a:rPr lang="en-GB" dirty="0"/>
              <a:t>When complete, work through the answers with the class and ask questions</a:t>
            </a:r>
          </a:p>
          <a:p>
            <a:pPr marL="174708" indent="-174708">
              <a:buFont typeface="Arial" panose="020B0604020202020204" pitchFamily="34" charset="0"/>
              <a:buChar char="•"/>
            </a:pPr>
            <a:endParaRPr lang="en-GB" u="sng" dirty="0">
              <a:solidFill>
                <a:schemeClr val="dk1"/>
              </a:solidFill>
              <a:cs typeface="Calibri"/>
              <a:sym typeface="Calibri"/>
            </a:endParaRPr>
          </a:p>
          <a:p>
            <a:r>
              <a:rPr lang="en-GB" u="sng" dirty="0">
                <a:solidFill>
                  <a:schemeClr val="dk1"/>
                </a:solidFill>
                <a:cs typeface="Calibri"/>
                <a:sym typeface="Calibri"/>
              </a:rPr>
              <a:t>participant activity</a:t>
            </a:r>
          </a:p>
          <a:p>
            <a:pPr marL="174708" indent="-174708">
              <a:buFont typeface="Arial" panose="020B0604020202020204" pitchFamily="34" charset="0"/>
              <a:buChar char="•"/>
            </a:pPr>
            <a:r>
              <a:rPr lang="en-GB" dirty="0"/>
              <a:t>participants must identify the compatibility groups and use the Mixing Rules Table for Field Storage for both ammunition natures that are currently being stored in their own camp and integrate the additional ammunition stores arriving from Camp MUKA</a:t>
            </a:r>
            <a:endParaRPr lang="en-IE" dirty="0"/>
          </a:p>
          <a:p>
            <a:pPr marL="174708" indent="-174708">
              <a:buFont typeface="Arial" panose="020B0604020202020204" pitchFamily="34" charset="0"/>
              <a:buChar char="•"/>
              <a:defRPr/>
            </a:pPr>
            <a:r>
              <a:rPr lang="en-GB" dirty="0">
                <a:cs typeface="Calibri"/>
              </a:rPr>
              <a:t>participants must provide a rationale as to how they decided on the mixing of these ammunition natures and explain how many ammunition containers they will require to hold the complete stock.</a:t>
            </a:r>
          </a:p>
          <a:p>
            <a:pPr>
              <a:buFont typeface="Arial" panose="020B0604020202020204" pitchFamily="34" charset="0"/>
              <a:defRPr/>
            </a:pPr>
            <a:endParaRPr lang="en-GB" u="sng" dirty="0">
              <a:cs typeface="Calibri" panose="020F0502020204030204"/>
            </a:endParaRPr>
          </a:p>
          <a:p>
            <a:pPr defTabSz="931774">
              <a:defRPr/>
            </a:pPr>
            <a:r>
              <a:rPr lang="en-GB" u="sng" dirty="0"/>
              <a:t>References/further reading</a:t>
            </a:r>
            <a:r>
              <a:rPr lang="en-GB" dirty="0"/>
              <a:t> </a:t>
            </a:r>
            <a:endParaRPr lang="en-GB" dirty="0">
              <a:cs typeface="Calibri"/>
            </a:endParaRPr>
          </a:p>
          <a:p>
            <a:pPr marL="174708" indent="-174708">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37</a:t>
            </a:fld>
            <a:endParaRPr lang="en-IE"/>
          </a:p>
        </p:txBody>
      </p:sp>
    </p:spTree>
    <p:extLst>
      <p:ext uri="{BB962C8B-B14F-4D97-AF65-F5344CB8AC3E}">
        <p14:creationId xmlns:p14="http://schemas.microsoft.com/office/powerpoint/2010/main" val="40716757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endParaRPr lang="en-GB" u="sng" dirty="0">
              <a:solidFill>
                <a:schemeClr val="dk1"/>
              </a:solidFill>
              <a:ea typeface="Calibri"/>
              <a:cs typeface="Calibri"/>
              <a:sym typeface="Calibri"/>
            </a:endParaRPr>
          </a:p>
          <a:p>
            <a:pPr defTabSz="931774">
              <a:buClr>
                <a:srgbClr val="000000"/>
              </a:buClr>
              <a:buSzPts val="1400"/>
              <a:defRPr/>
            </a:pPr>
            <a:r>
              <a:rPr lang="en-GB" b="1" dirty="0">
                <a:sym typeface="Calibri"/>
              </a:rPr>
              <a:t>participant exercise using the CARANA scenario </a:t>
            </a:r>
            <a:r>
              <a:rPr lang="en-GB" b="1" dirty="0"/>
              <a:t>to identify the various Hazard Class Codes and Fire Divisions for a range of ammunition natures deployed on a UN mission.</a:t>
            </a:r>
            <a:endParaRPr lang="en-IE" b="1" dirty="0"/>
          </a:p>
          <a:p>
            <a:pPr defTabSz="931774">
              <a:buClr>
                <a:srgbClr val="000000"/>
              </a:buClr>
              <a:buSzPts val="1400"/>
              <a:defRPr/>
            </a:pPr>
            <a:endParaRPr lang="en-GB" b="1" dirty="0">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marL="174708" indent="-174708">
              <a:buFont typeface="Arial" panose="020B0604020202020204" pitchFamily="34" charset="0"/>
              <a:buChar char="•"/>
            </a:pPr>
            <a:r>
              <a:rPr lang="en-GB" dirty="0"/>
              <a:t>Instructors are to move around the class and help participants where required. Teamwork is permitted where preferred.</a:t>
            </a:r>
            <a:endParaRPr lang="en-IE" dirty="0"/>
          </a:p>
          <a:p>
            <a:pPr marL="174708" indent="-174708">
              <a:buFont typeface="Arial" panose="020B0604020202020204" pitchFamily="34" charset="0"/>
              <a:buChar char="•"/>
            </a:pPr>
            <a:r>
              <a:rPr lang="en-GB" dirty="0"/>
              <a:t>When complete, work through the answers with the class and ask questions</a:t>
            </a:r>
          </a:p>
          <a:p>
            <a:pPr marL="174708" indent="-174708">
              <a:buFont typeface="Arial" panose="020B0604020202020204" pitchFamily="34" charset="0"/>
              <a:buChar char="•"/>
            </a:pPr>
            <a:r>
              <a:rPr lang="en-GB" dirty="0"/>
              <a:t>The instructor can add more exercises if required by improvising new lists of ammunition. </a:t>
            </a:r>
          </a:p>
          <a:p>
            <a:pPr marL="174708" indent="-174708">
              <a:buFont typeface="Arial" panose="020B0604020202020204" pitchFamily="34" charset="0"/>
              <a:buChar char="•"/>
            </a:pPr>
            <a:endParaRPr lang="en-GB" u="sng" dirty="0">
              <a:solidFill>
                <a:schemeClr val="dk1"/>
              </a:solidFill>
              <a:cs typeface="Calibri"/>
              <a:sym typeface="Calibri"/>
            </a:endParaRPr>
          </a:p>
          <a:p>
            <a:r>
              <a:rPr lang="en-GB" u="sng" dirty="0">
                <a:solidFill>
                  <a:schemeClr val="dk1"/>
                </a:solidFill>
                <a:cs typeface="Calibri"/>
                <a:sym typeface="Calibri"/>
              </a:rPr>
              <a:t>participant activity</a:t>
            </a:r>
          </a:p>
          <a:p>
            <a:pPr marL="174708" indent="-174708">
              <a:buFont typeface="Arial" panose="020B0604020202020204" pitchFamily="34" charset="0"/>
              <a:buChar char="•"/>
            </a:pPr>
            <a:r>
              <a:rPr lang="en-GB" dirty="0"/>
              <a:t>participants must identify the compatibility groups and use the Mixing Rules Table for Field Storage for both ammunition natures that are currently being stored in their own camp and integrate the additional ammunition stores arriving from Camp MUKA</a:t>
            </a:r>
            <a:endParaRPr lang="en-IE" dirty="0"/>
          </a:p>
          <a:p>
            <a:pPr marL="174708" indent="-174708">
              <a:buFont typeface="Arial" panose="020B0604020202020204" pitchFamily="34" charset="0"/>
              <a:buChar char="•"/>
              <a:defRPr/>
            </a:pPr>
            <a:r>
              <a:rPr lang="en-GB" dirty="0">
                <a:cs typeface="Calibri"/>
              </a:rPr>
              <a:t>participants must provide a rationale as to how they decided on the mixing of these ammunition natures and explain how many ammunition containers they will require to hold the complete stock.</a:t>
            </a:r>
          </a:p>
          <a:p>
            <a:pPr>
              <a:buFont typeface="Arial" panose="020B0604020202020204" pitchFamily="34" charset="0"/>
              <a:defRPr/>
            </a:pPr>
            <a:endParaRPr lang="en-GB" u="sng" dirty="0">
              <a:cs typeface="Calibri" panose="020F0502020204030204"/>
            </a:endParaRPr>
          </a:p>
          <a:p>
            <a:pPr defTabSz="931774">
              <a:defRPr/>
            </a:pPr>
            <a:r>
              <a:rPr lang="en-GB" u="sng" dirty="0"/>
              <a:t>References/further reading</a:t>
            </a:r>
            <a:r>
              <a:rPr lang="en-GB" dirty="0"/>
              <a:t> </a:t>
            </a:r>
            <a:endParaRPr lang="en-GB" dirty="0">
              <a:cs typeface="Calibri"/>
            </a:endParaRPr>
          </a:p>
          <a:p>
            <a:pPr marL="174708" indent="-174708">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38</a:t>
            </a:fld>
            <a:endParaRPr lang="en-IE"/>
          </a:p>
        </p:txBody>
      </p:sp>
    </p:spTree>
    <p:extLst>
      <p:ext uri="{BB962C8B-B14F-4D97-AF65-F5344CB8AC3E}">
        <p14:creationId xmlns:p14="http://schemas.microsoft.com/office/powerpoint/2010/main" val="11420341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ts val="1200"/>
            </a:pPr>
            <a:r>
              <a:rPr lang="en-GB" b="1" dirty="0">
                <a:solidFill>
                  <a:schemeClr val="dk1"/>
                </a:solidFill>
                <a:ea typeface="Calibri"/>
                <a:cs typeface="Calibri"/>
                <a:sym typeface="Calibri"/>
              </a:rPr>
              <a:t>Phase 3. Consolidation (Time allocation - 10 min)</a:t>
            </a:r>
            <a:endParaRPr lang="en-GB" dirty="0">
              <a:solidFill>
                <a:schemeClr val="dk1"/>
              </a:solidFill>
              <a:ea typeface="Calibri"/>
              <a:cs typeface="Calibri"/>
              <a:sym typeface="Calibri"/>
            </a:endParaRPr>
          </a:p>
          <a:p>
            <a:pPr>
              <a:buClr>
                <a:schemeClr val="dk1"/>
              </a:buClr>
              <a:buSzPts val="1200"/>
            </a:pPr>
            <a:endParaRPr lang="en-GB" dirty="0">
              <a:solidFill>
                <a:schemeClr val="dk1"/>
              </a:solidFill>
              <a:ea typeface="Calibri"/>
              <a:cs typeface="Calibri"/>
              <a:sym typeface="Calibri"/>
            </a:endParaRPr>
          </a:p>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solidFill>
                  <a:schemeClr val="dk1"/>
                </a:solidFill>
                <a:ea typeface="Calibri"/>
                <a:cs typeface="Calibri"/>
                <a:sym typeface="Calibri"/>
              </a:rPr>
              <a:t>Recap Key Learning Points</a:t>
            </a:r>
            <a:endParaRPr lang="en-GB" b="1" dirty="0">
              <a:solidFill>
                <a:schemeClr val="dk1"/>
              </a:solidFill>
              <a:cs typeface="Calibri"/>
              <a:sym typeface="Calibri"/>
            </a:endParaRPr>
          </a:p>
          <a:p>
            <a:pPr marL="174708" indent="-174708">
              <a:buClr>
                <a:schemeClr val="dk1"/>
              </a:buClr>
              <a:buSzPts val="1200"/>
              <a:buFont typeface="Arial"/>
              <a:buChar char="•"/>
            </a:pPr>
            <a:endParaRPr lang="en-GB" b="1" u="sng" dirty="0">
              <a:solidFill>
                <a:schemeClr val="dk1"/>
              </a:solidFill>
              <a:cs typeface="Calibri"/>
              <a:sym typeface="Calibri"/>
            </a:endParaRPr>
          </a:p>
          <a:p>
            <a:pPr>
              <a:buClr>
                <a:schemeClr val="dk1"/>
              </a:buClr>
              <a:buSzPts val="1200"/>
            </a:pPr>
            <a:r>
              <a:rPr lang="en-GB" u="sng" dirty="0">
                <a:solidFill>
                  <a:schemeClr val="dk1"/>
                </a:solidFill>
                <a:cs typeface="Calibri"/>
                <a:sym typeface="Calibri"/>
              </a:rPr>
              <a:t>participant activity</a:t>
            </a:r>
          </a:p>
          <a:p>
            <a:r>
              <a:rPr lang="en-GB" dirty="0">
                <a:solidFill>
                  <a:schemeClr val="dk1"/>
                </a:solidFill>
                <a:ea typeface="Calibri"/>
                <a:cs typeface="Calibri"/>
                <a:sym typeface="Calibri"/>
              </a:rPr>
              <a:t>Give participants opportunity to ask any questions</a:t>
            </a: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endParaRPr lang="en-GB" dirty="0">
              <a:solidFill>
                <a:schemeClr val="dk1"/>
              </a:solidFill>
              <a:ea typeface="Calibri"/>
              <a:cs typeface="Calibri"/>
              <a:sym typeface="Calibri"/>
            </a:endParaRPr>
          </a:p>
          <a:p>
            <a:endParaRPr lang="en-GB" dirty="0">
              <a:solidFill>
                <a:schemeClr val="dk1"/>
              </a:solidFill>
              <a:ea typeface="Calibri"/>
              <a:cs typeface="Calibri"/>
              <a:sym typeface="Calibri"/>
            </a:endParaRPr>
          </a:p>
          <a:p>
            <a:r>
              <a:rPr lang="en-GB" dirty="0">
                <a:solidFill>
                  <a:schemeClr val="dk1"/>
                </a:solidFill>
                <a:ea typeface="Calibri"/>
                <a:cs typeface="Calibri"/>
                <a:sym typeface="Calibri"/>
              </a:rPr>
              <a:t>Key Learning Points</a:t>
            </a:r>
          </a:p>
          <a:p>
            <a:r>
              <a:rPr lang="en-GB" dirty="0"/>
              <a:t>2.2.4.1 Recall UN Hazard Classification Code systems </a:t>
            </a:r>
          </a:p>
          <a:p>
            <a:r>
              <a:rPr lang="en-GB" dirty="0"/>
              <a:t>2.2.4.2 Recall UN Hazard Classification Code compatibility groups </a:t>
            </a:r>
          </a:p>
          <a:p>
            <a:r>
              <a:rPr lang="en-GB" dirty="0"/>
              <a:t>2.2.4.3 Discuss UN Hazard Classification Code mixing rule</a:t>
            </a:r>
          </a:p>
          <a:p>
            <a:r>
              <a:rPr lang="en-GB" dirty="0"/>
              <a:t>2.2.4.4 Apply the Hazard Classification Code mixing Rules to an ammunition container</a:t>
            </a:r>
          </a:p>
          <a:p>
            <a:r>
              <a:rPr lang="en-GB" dirty="0"/>
              <a:t>2.2.4.5 Apply the Hazard Classification Code mixing Rules to an ammunition site</a:t>
            </a:r>
          </a:p>
          <a:p>
            <a:r>
              <a:rPr lang="en-GB" dirty="0"/>
              <a:t>2.2.4.6 Apply the Hazard Classification Code mixing Rules to ammunition transportation</a:t>
            </a:r>
          </a:p>
          <a:p>
            <a:r>
              <a:rPr lang="en-GB" dirty="0"/>
              <a:t>2.2.4.7 Analyse how this would apply to a UN T/PCC Ammunition Manager</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42</a:t>
            </a:fld>
            <a:endParaRPr lang="en-IE"/>
          </a:p>
        </p:txBody>
      </p:sp>
    </p:spTree>
    <p:extLst>
      <p:ext uri="{BB962C8B-B14F-4D97-AF65-F5344CB8AC3E}">
        <p14:creationId xmlns:p14="http://schemas.microsoft.com/office/powerpoint/2010/main" val="3122474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GB" b="1"/>
              <a:t>Phase 1. Introduction (</a:t>
            </a:r>
            <a:r>
              <a:rPr lang="en-GB"/>
              <a:t>Time allocation - 15 min</a:t>
            </a:r>
            <a:r>
              <a:rPr lang="en-GB" b="1"/>
              <a:t>)</a:t>
            </a:r>
            <a:endParaRPr lang="en-IE"/>
          </a:p>
          <a:p>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4</a:t>
            </a:fld>
            <a:endParaRPr lang="en-IE"/>
          </a:p>
        </p:txBody>
      </p:sp>
    </p:spTree>
    <p:extLst>
      <p:ext uri="{BB962C8B-B14F-4D97-AF65-F5344CB8AC3E}">
        <p14:creationId xmlns:p14="http://schemas.microsoft.com/office/powerpoint/2010/main" val="22114688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GB" b="1" u="sng" dirty="0">
                <a:solidFill>
                  <a:schemeClr val="dk1"/>
                </a:solidFill>
                <a:ea typeface="Calibri"/>
                <a:cs typeface="Calibri"/>
                <a:sym typeface="Calibri"/>
              </a:rPr>
              <a:t>Main idea/objective for slide:</a:t>
            </a:r>
            <a:endParaRPr lang="en-GB" dirty="0">
              <a:solidFill>
                <a:schemeClr val="dk1"/>
              </a:solidFill>
              <a:ea typeface="Calibri"/>
              <a:cs typeface="Calibri"/>
              <a:sym typeface="Calibri"/>
            </a:endParaRPr>
          </a:p>
          <a:p>
            <a:r>
              <a:rPr lang="en-GB" dirty="0">
                <a:solidFill>
                  <a:schemeClr val="dk1"/>
                </a:solidFill>
                <a:ea typeface="Calibri"/>
                <a:cs typeface="Calibri"/>
                <a:sym typeface="Calibri"/>
              </a:rPr>
              <a:t>Look ahead to the next lesson of the course:</a:t>
            </a:r>
          </a:p>
          <a:p>
            <a:pPr lvl="1"/>
            <a:r>
              <a:rPr lang="en-GB" dirty="0">
                <a:highlight>
                  <a:srgbClr val="FFFF00"/>
                </a:highlight>
              </a:rPr>
              <a:t>Understanding Ammunition Management</a:t>
            </a:r>
            <a:endParaRPr lang="en-IE" dirty="0">
              <a:highlight>
                <a:srgbClr val="FFFF00"/>
              </a:highlight>
            </a:endParaRP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43</a:t>
            </a:fld>
            <a:endParaRPr lang="en-IE"/>
          </a:p>
        </p:txBody>
      </p:sp>
    </p:spTree>
    <p:extLst>
      <p:ext uri="{BB962C8B-B14F-4D97-AF65-F5344CB8AC3E}">
        <p14:creationId xmlns:p14="http://schemas.microsoft.com/office/powerpoint/2010/main" val="3514930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Discuss using images, the various components of ammunition, pyrotechnics, and explosives and how they are designed to function.</a:t>
            </a:r>
            <a:endParaRPr lang="en-IE" b="1" dirty="0"/>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a:buClr>
                <a:srgbClr val="000000"/>
              </a:buClr>
              <a:buSzPts val="1400"/>
              <a:defRPr/>
            </a:pPr>
            <a:r>
              <a:rPr lang="en-GB" dirty="0">
                <a:cs typeface="Calibri"/>
              </a:rPr>
              <a:t>Ask the participants to describe, for each image, how these munition types function.</a:t>
            </a:r>
            <a:endParaRPr lang="en-GB" dirty="0"/>
          </a:p>
          <a:p>
            <a:pPr>
              <a:buSzPts val="1400"/>
              <a:defRPr/>
            </a:pPr>
            <a:r>
              <a:rPr lang="en-GB" dirty="0"/>
              <a:t>Explore with the participants, the likelihood and the impact of a serious event, when no rules apply to mixing of ammunition and explosive natures. </a:t>
            </a:r>
            <a:endParaRPr lang="en-GB" dirty="0">
              <a:cs typeface="Calibri"/>
            </a:endParaRPr>
          </a:p>
          <a:p>
            <a:pPr defTabSz="931774">
              <a:buClr>
                <a:srgbClr val="000000"/>
              </a:buClr>
              <a:buSzPts val="1400"/>
              <a:defRPr/>
            </a:pPr>
            <a:r>
              <a:rPr lang="en-GB" dirty="0"/>
              <a:t>Write these potential impacts on a flipchart.</a:t>
            </a:r>
            <a:endParaRPr lang="en-IE" dirty="0"/>
          </a:p>
          <a:p>
            <a:endParaRPr lang="en-IE" dirty="0"/>
          </a:p>
          <a:p>
            <a:r>
              <a:rPr lang="en-IE" dirty="0"/>
              <a:t>Images supplied by AMAT/GICHD and SWEDEC, Swedish Armed Forces.</a:t>
            </a:r>
          </a:p>
        </p:txBody>
      </p:sp>
      <p:sp>
        <p:nvSpPr>
          <p:cNvPr id="4" name="Slide Number Placeholder 3"/>
          <p:cNvSpPr>
            <a:spLocks noGrp="1"/>
          </p:cNvSpPr>
          <p:nvPr>
            <p:ph type="sldNum" sz="quarter" idx="5"/>
          </p:nvPr>
        </p:nvSpPr>
        <p:spPr/>
        <p:txBody>
          <a:bodyPr/>
          <a:lstStyle/>
          <a:p>
            <a:fld id="{1E91D3BD-5E5A-7743-9F40-8526F1D1808C}" type="slidenum">
              <a:rPr lang="en-IE" smtClean="0"/>
              <a:t>5</a:t>
            </a:fld>
            <a:endParaRPr lang="en-IE"/>
          </a:p>
        </p:txBody>
      </p:sp>
    </p:spTree>
    <p:extLst>
      <p:ext uri="{BB962C8B-B14F-4D97-AF65-F5344CB8AC3E}">
        <p14:creationId xmlns:p14="http://schemas.microsoft.com/office/powerpoint/2010/main" val="2034417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GB" b="1"/>
              <a:t>Phase 2. Development (</a:t>
            </a:r>
            <a:r>
              <a:rPr lang="en-GB"/>
              <a:t>Time allocation - 70 min</a:t>
            </a:r>
            <a:r>
              <a:rPr lang="en-GB" b="1"/>
              <a:t>)</a:t>
            </a:r>
            <a:endParaRPr lang="en-IE"/>
          </a:p>
          <a:p>
            <a:endParaRPr lang="en-GB"/>
          </a:p>
          <a:p>
            <a:r>
              <a:rPr lang="en-GB"/>
              <a:t>Stage 1 (Time allocation 25 mins) – Understanding Hazard Class Coding</a:t>
            </a:r>
            <a:r>
              <a:rPr lang="en-IE">
                <a:effectLst/>
              </a:rPr>
              <a:t> </a:t>
            </a:r>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6</a:t>
            </a:fld>
            <a:endParaRPr lang="en-IE"/>
          </a:p>
        </p:txBody>
      </p:sp>
    </p:spTree>
    <p:extLst>
      <p:ext uri="{BB962C8B-B14F-4D97-AF65-F5344CB8AC3E}">
        <p14:creationId xmlns:p14="http://schemas.microsoft.com/office/powerpoint/2010/main" val="2992542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Revise Hazard Divisions.</a:t>
            </a:r>
            <a:endParaRPr lang="en-IE" b="1" dirty="0"/>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cs typeface="Calibri"/>
                <a:sym typeface="Calibri"/>
              </a:rPr>
              <a:t>participant activity</a:t>
            </a:r>
          </a:p>
          <a:p>
            <a:pPr defTabSz="931774">
              <a:buClr>
                <a:srgbClr val="000000"/>
              </a:buClr>
              <a:buSzPts val="1400"/>
              <a:defRPr/>
            </a:pPr>
            <a:r>
              <a:rPr lang="en-GB" dirty="0">
                <a:latin typeface="+mn-lt"/>
                <a:ea typeface="Calibri"/>
                <a:cs typeface="Calibri"/>
                <a:sym typeface="Calibri"/>
              </a:rPr>
              <a:t>Before revealing the text on the slide, ask participants what they can tell you about Hazard Divisions</a:t>
            </a:r>
            <a:endParaRPr lang="en-GB" u="sng" dirty="0">
              <a:solidFill>
                <a:schemeClr val="dk1"/>
              </a:solidFill>
              <a:ea typeface="Calibri"/>
              <a:cs typeface="Calibri"/>
              <a:sym typeface="Calibri"/>
            </a:endParaRP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marL="174708" indent="-174708">
              <a:buFont typeface="Arial" panose="020B0604020202020204" pitchFamily="34" charset="0"/>
              <a:buChar char="•"/>
            </a:pPr>
            <a:endParaRPr lang="en-GB"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pPr defTabSz="931774">
              <a:defRPr/>
            </a:pPr>
            <a:r>
              <a:rPr lang="en-GB" dirty="0"/>
              <a:t>This UN system covers all sorts of dangerous goods from chemicals to medical waste and are defined in nine (9) top-level classes</a:t>
            </a:r>
            <a:endParaRPr lang="en-GB" dirty="0">
              <a:cs typeface="Calibri" panose="020F0502020204030204"/>
            </a:endParaRPr>
          </a:p>
          <a:p>
            <a:pPr defTabSz="931774">
              <a:defRPr/>
            </a:pPr>
            <a:r>
              <a:rPr lang="en-GB" dirty="0"/>
              <a:t>The Class Number for Explosives is “1”.  This is then subdivided into explosives that present different types of hazard for example “1.1” or “1.2” which will be called a Hazard </a:t>
            </a:r>
            <a:r>
              <a:rPr lang="en-GB" b="1" dirty="0"/>
              <a:t>DIVISION.</a:t>
            </a:r>
            <a:endParaRPr lang="en-GB" dirty="0"/>
          </a:p>
          <a:p>
            <a:pPr defTabSz="931774">
              <a:defRPr/>
            </a:pPr>
            <a:r>
              <a:rPr lang="en-GB" b="1" dirty="0"/>
              <a:t>Hazard Division </a:t>
            </a:r>
            <a:r>
              <a:rPr lang="en-GB" dirty="0"/>
              <a:t>indicate the type of hazard to be expected primarily in the event of an accident involving a quantity of ammunition.  The divisions are articulated numerically.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7</a:t>
            </a:fld>
            <a:endParaRPr lang="en-IE"/>
          </a:p>
        </p:txBody>
      </p:sp>
    </p:spTree>
    <p:extLst>
      <p:ext uri="{BB962C8B-B14F-4D97-AF65-F5344CB8AC3E}">
        <p14:creationId xmlns:p14="http://schemas.microsoft.com/office/powerpoint/2010/main" val="1047507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Revise Compatibility Groups</a:t>
            </a:r>
            <a:endParaRPr lang="en-IE" b="1" dirty="0"/>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cs typeface="Calibri"/>
                <a:sym typeface="Calibri"/>
              </a:rPr>
              <a:t>participant activity</a:t>
            </a:r>
          </a:p>
          <a:p>
            <a:pPr defTabSz="931774">
              <a:buClr>
                <a:srgbClr val="000000"/>
              </a:buClr>
              <a:buSzPts val="1400"/>
              <a:defRPr/>
            </a:pPr>
            <a:r>
              <a:rPr lang="en-GB" dirty="0">
                <a:latin typeface="+mn-lt"/>
                <a:ea typeface="Calibri"/>
                <a:cs typeface="Calibri"/>
                <a:sym typeface="Calibri"/>
              </a:rPr>
              <a:t>Before revealing the text on the slide, ask participants what they can tell you about Compatibility Groups</a:t>
            </a:r>
            <a:endParaRPr lang="en-GB" u="sng" dirty="0">
              <a:solidFill>
                <a:schemeClr val="dk1"/>
              </a:solidFill>
              <a:ea typeface="Calibri"/>
              <a:cs typeface="Calibri"/>
              <a:sym typeface="Calibri"/>
            </a:endParaRP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marL="174708" indent="-174708">
              <a:buFont typeface="Arial" panose="020B0604020202020204" pitchFamily="34" charset="0"/>
              <a:buChar char="•"/>
            </a:pPr>
            <a:endParaRPr lang="en-GB"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endParaRPr lang="en-IE" dirty="0"/>
          </a:p>
          <a:p>
            <a:pPr defTabSz="931774">
              <a:defRPr/>
            </a:pPr>
            <a:r>
              <a:rPr lang="en-GB" altLang="en-US" b="1" dirty="0">
                <a:ea typeface="ＭＳ Ｐゴシック" panose="020B0600070205080204" pitchFamily="34" charset="-128"/>
              </a:rPr>
              <a:t>Compatibility Groups </a:t>
            </a:r>
            <a:r>
              <a:rPr lang="en-GB" altLang="en-US" dirty="0">
                <a:ea typeface="ＭＳ Ｐゴシック" panose="020B0600070205080204" pitchFamily="34" charset="-128"/>
              </a:rPr>
              <a:t>are designed to minimise the risk of storing items together that will either increase the risk of an accident or, for a given quantity, the magnitude of the effects of such an accident. The Compatibility Groups are articulated alphabetically, for example “C” or “D</a:t>
            </a:r>
            <a:endParaRPr lang="en-GB" dirty="0">
              <a:latin typeface="+mn-lt"/>
              <a:ea typeface="Calibri"/>
              <a:cs typeface="Calibri"/>
              <a:sym typeface="Calibri"/>
            </a:endParaRP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8</a:t>
            </a:fld>
            <a:endParaRPr lang="en-IE"/>
          </a:p>
        </p:txBody>
      </p:sp>
    </p:spTree>
    <p:extLst>
      <p:ext uri="{BB962C8B-B14F-4D97-AF65-F5344CB8AC3E}">
        <p14:creationId xmlns:p14="http://schemas.microsoft.com/office/powerpoint/2010/main" val="3082296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buClr>
                <a:srgbClr val="000000"/>
              </a:buClr>
              <a:buSzPts val="1400"/>
              <a:defRPr/>
            </a:pPr>
            <a:r>
              <a:rPr lang="en-GB" b="1" u="sng" dirty="0">
                <a:solidFill>
                  <a:schemeClr val="dk1"/>
                </a:solidFill>
                <a:ea typeface="Calibri"/>
                <a:cs typeface="Calibri"/>
                <a:sym typeface="Calibri"/>
              </a:rPr>
              <a:t>Main idea/objective for slide:</a:t>
            </a:r>
          </a:p>
          <a:p>
            <a:pPr defTabSz="931774">
              <a:buClr>
                <a:srgbClr val="000000"/>
              </a:buClr>
              <a:buSzPts val="1400"/>
              <a:defRPr/>
            </a:pPr>
            <a:r>
              <a:rPr lang="en-GB" b="1" dirty="0"/>
              <a:t>Discuss the origins and rationale of using Hazard Class Codes.</a:t>
            </a:r>
            <a:endParaRPr lang="en-IE" b="1" dirty="0"/>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cs typeface="Calibri"/>
                <a:sym typeface="Calibri"/>
              </a:rPr>
              <a:t>participant activity</a:t>
            </a:r>
          </a:p>
          <a:p>
            <a:pPr defTabSz="931774">
              <a:buClr>
                <a:srgbClr val="000000"/>
              </a:buClr>
              <a:buSzPts val="1400"/>
              <a:defRPr/>
            </a:pPr>
            <a:r>
              <a:rPr lang="en-GB" dirty="0">
                <a:latin typeface="+mn-lt"/>
                <a:ea typeface="Calibri"/>
                <a:cs typeface="Calibri"/>
                <a:sym typeface="Calibri"/>
              </a:rPr>
              <a:t>Before revealing the text on the slide, ask participants what they can tell you about HCC</a:t>
            </a:r>
            <a:endParaRPr lang="en-GB" u="sng" dirty="0">
              <a:solidFill>
                <a:schemeClr val="dk1"/>
              </a:solidFill>
              <a:ea typeface="Calibri"/>
              <a:cs typeface="Calibri"/>
              <a:sym typeface="Calibri"/>
            </a:endParaRP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endParaRPr lang="en-GB" u="sng" dirty="0">
              <a:solidFill>
                <a:schemeClr val="dk1"/>
              </a:solidFill>
              <a:ea typeface="Calibri"/>
              <a:cs typeface="Calibri"/>
              <a:sym typeface="Calibri"/>
            </a:endParaRPr>
          </a:p>
          <a:p>
            <a:pPr defTabSz="931774">
              <a:buClr>
                <a:srgbClr val="000000"/>
              </a:buClr>
              <a:buSzPts val="1400"/>
              <a:defRPr/>
            </a:pPr>
            <a:r>
              <a:rPr lang="en-GB" u="sng" dirty="0">
                <a:solidFill>
                  <a:schemeClr val="dk1"/>
                </a:solidFill>
                <a:ea typeface="Calibri"/>
                <a:cs typeface="Calibri"/>
                <a:sym typeface="Calibri"/>
              </a:rPr>
              <a:t>What the instructor should cover (in addition to slide content)</a:t>
            </a:r>
          </a:p>
          <a:p>
            <a:pPr defTabSz="931774">
              <a:buClr>
                <a:srgbClr val="000000"/>
              </a:buClr>
              <a:buSzPts val="1400"/>
              <a:defRPr/>
            </a:pPr>
            <a:r>
              <a:rPr lang="en-GB" altLang="en-US" dirty="0">
                <a:solidFill>
                  <a:prstClr val="black"/>
                </a:solidFill>
                <a:ea typeface="ＭＳ Ｐゴシック" panose="020B0600070205080204" pitchFamily="34" charset="-128"/>
              </a:rPr>
              <a:t>These codes, or a similar national system, are critical to the safe storage and movement of ammunition and explosives.</a:t>
            </a:r>
          </a:p>
          <a:p>
            <a:pPr defTabSz="931774">
              <a:buClr>
                <a:srgbClr val="000000"/>
              </a:buClr>
              <a:buSzPts val="1400"/>
              <a:defRPr/>
            </a:pPr>
            <a:endParaRPr lang="en-GB" altLang="en-US" dirty="0">
              <a:solidFill>
                <a:prstClr val="black"/>
              </a:solidFill>
              <a:ea typeface="ＭＳ Ｐゴシック" panose="020B0600070205080204" pitchFamily="34" charset="-128"/>
            </a:endParaRPr>
          </a:p>
          <a:p>
            <a:pPr defTabSz="931774">
              <a:buClr>
                <a:srgbClr val="000000"/>
              </a:buClr>
              <a:buSzPts val="1400"/>
              <a:defRPr/>
            </a:pPr>
            <a:r>
              <a:rPr lang="en-GB" altLang="en-US" dirty="0">
                <a:solidFill>
                  <a:prstClr val="black"/>
                </a:solidFill>
                <a:ea typeface="ＭＳ Ｐゴシック" panose="020B0600070205080204" pitchFamily="34" charset="-128"/>
              </a:rPr>
              <a:t>Note that the application of the Hazard Division and Compatibility Group does not take into account the probability of an incident. It assumes that if it can happen it will, and when it does, it identifies the extent of the hazards.</a:t>
            </a:r>
          </a:p>
          <a:p>
            <a:pPr defTabSz="931774">
              <a:buClr>
                <a:srgbClr val="000000"/>
              </a:buClr>
              <a:buSzPts val="1400"/>
              <a:defRPr/>
            </a:pPr>
            <a:endParaRPr lang="en-GB" dirty="0"/>
          </a:p>
          <a:p>
            <a:pPr marL="174708" indent="-174708">
              <a:buFont typeface="Arial" panose="020B0604020202020204" pitchFamily="34" charset="0"/>
              <a:buChar char="•"/>
            </a:pPr>
            <a:endParaRPr lang="en-GB" dirty="0"/>
          </a:p>
          <a:p>
            <a:pPr defTabSz="931774">
              <a:defRPr/>
            </a:pPr>
            <a:r>
              <a:rPr lang="en-GB" u="sng" dirty="0"/>
              <a:t>References/further reading</a:t>
            </a:r>
            <a:r>
              <a:rPr lang="en-GB" dirty="0"/>
              <a:t> </a:t>
            </a:r>
          </a:p>
          <a:p>
            <a:pPr defTabSz="931774">
              <a:spcBef>
                <a:spcPct val="0"/>
              </a:spcBef>
              <a:defRPr/>
            </a:pPr>
            <a:r>
              <a:rPr lang="en-GB" altLang="en-US" dirty="0">
                <a:solidFill>
                  <a:prstClr val="black"/>
                </a:solidFill>
                <a:ea typeface="ＭＳ Ｐゴシック" panose="020B0600070205080204" pitchFamily="34" charset="-128"/>
              </a:rPr>
              <a:t>The combination of the “Hazard Division” and the “Compatibility Group” results in an alpha-numeric  “</a:t>
            </a:r>
            <a:r>
              <a:rPr lang="en-GB" altLang="ja-JP" b="1" dirty="0">
                <a:solidFill>
                  <a:prstClr val="black"/>
                </a:solidFill>
                <a:ea typeface="ＭＳ Ｐゴシック" panose="020B0600070205080204" pitchFamily="34" charset="-128"/>
              </a:rPr>
              <a:t>Hazard Classification Code</a:t>
            </a:r>
            <a:r>
              <a:rPr lang="en-GB" altLang="en-US" dirty="0">
                <a:solidFill>
                  <a:prstClr val="black"/>
                </a:solidFill>
                <a:ea typeface="ＭＳ Ｐゴシック" panose="020B0600070205080204" pitchFamily="34" charset="-128"/>
              </a:rPr>
              <a:t>”</a:t>
            </a:r>
            <a:r>
              <a:rPr lang="en-GB" altLang="ja-JP" dirty="0">
                <a:solidFill>
                  <a:prstClr val="black"/>
                </a:solidFill>
                <a:ea typeface="ＭＳ Ｐゴシック" panose="020B0600070205080204" pitchFamily="34" charset="-128"/>
              </a:rPr>
              <a:t> for each item and type of ammunition and explosives. For example "1.1D" or "1.4S".</a:t>
            </a:r>
          </a:p>
          <a:p>
            <a:pPr defTabSz="931774">
              <a:spcBef>
                <a:spcPct val="0"/>
              </a:spcBef>
              <a:defRPr/>
            </a:pPr>
            <a:endParaRPr lang="en-GB" altLang="en-US" dirty="0">
              <a:solidFill>
                <a:prstClr val="black"/>
              </a:solidFill>
              <a:ea typeface="ＭＳ Ｐゴシック" panose="020B0600070205080204" pitchFamily="34" charset="-128"/>
            </a:endParaRP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9</a:t>
            </a:fld>
            <a:endParaRPr lang="en-IE"/>
          </a:p>
        </p:txBody>
      </p:sp>
    </p:spTree>
    <p:extLst>
      <p:ext uri="{BB962C8B-B14F-4D97-AF65-F5344CB8AC3E}">
        <p14:creationId xmlns:p14="http://schemas.microsoft.com/office/powerpoint/2010/main" val="35545662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End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3096F9B-E6B1-4648-A69A-18DF6294CB61}"/>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60;p12">
            <a:extLst>
              <a:ext uri="{FF2B5EF4-FFF2-40B4-BE49-F238E27FC236}">
                <a16:creationId xmlns:a16="http://schemas.microsoft.com/office/drawing/2014/main" id="{49046086-2867-5240-86BC-F44524910344}"/>
              </a:ext>
            </a:extLst>
          </p:cNvPr>
          <p:cNvPicPr preferRelativeResize="0"/>
          <p:nvPr userDrawn="1"/>
        </p:nvPicPr>
        <p:blipFill rotWithShape="1">
          <a:blip r:embed="rId3">
            <a:alphaModFix/>
          </a:blip>
          <a:srcRect/>
          <a:stretch/>
        </p:blipFill>
        <p:spPr>
          <a:xfrm>
            <a:off x="95613" y="127571"/>
            <a:ext cx="600462" cy="509981"/>
          </a:xfrm>
          <a:prstGeom prst="rect">
            <a:avLst/>
          </a:prstGeom>
          <a:noFill/>
          <a:ln>
            <a:noFill/>
          </a:ln>
        </p:spPr>
      </p:pic>
      <p:sp>
        <p:nvSpPr>
          <p:cNvPr id="13" name="Google Shape;49;p11">
            <a:extLst>
              <a:ext uri="{FF2B5EF4-FFF2-40B4-BE49-F238E27FC236}">
                <a16:creationId xmlns:a16="http://schemas.microsoft.com/office/drawing/2014/main" id="{C1530B0F-2487-ED4B-881C-E3D07A6354C1}"/>
              </a:ext>
            </a:extLst>
          </p:cNvPr>
          <p:cNvSpPr/>
          <p:nvPr userDrawn="1"/>
        </p:nvSpPr>
        <p:spPr>
          <a:xfrm>
            <a:off x="791688" y="0"/>
            <a:ext cx="2708671" cy="3338514"/>
          </a:xfrm>
          <a:prstGeom prst="downArrow">
            <a:avLst>
              <a:gd name="adj1" fmla="val 100000"/>
              <a:gd name="adj2" fmla="val 2689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4" name="Google Shape;60;p12">
            <a:extLst>
              <a:ext uri="{FF2B5EF4-FFF2-40B4-BE49-F238E27FC236}">
                <a16:creationId xmlns:a16="http://schemas.microsoft.com/office/drawing/2014/main" id="{D7D1D5D3-5E2B-4743-B9E1-DF5DA68352EF}"/>
              </a:ext>
            </a:extLst>
          </p:cNvPr>
          <p:cNvPicPr preferRelativeResize="0"/>
          <p:nvPr userDrawn="1"/>
        </p:nvPicPr>
        <p:blipFill rotWithShape="1">
          <a:blip r:embed="rId3">
            <a:alphaModFix/>
          </a:blip>
          <a:srcRect/>
          <a:stretch/>
        </p:blipFill>
        <p:spPr>
          <a:xfrm>
            <a:off x="95613" y="137845"/>
            <a:ext cx="600462" cy="509981"/>
          </a:xfrm>
          <a:prstGeom prst="rect">
            <a:avLst/>
          </a:prstGeom>
          <a:noFill/>
          <a:ln>
            <a:noFill/>
          </a:ln>
        </p:spPr>
      </p:pic>
      <p:sp>
        <p:nvSpPr>
          <p:cNvPr id="18" name="Text Placeholder 17">
            <a:extLst>
              <a:ext uri="{FF2B5EF4-FFF2-40B4-BE49-F238E27FC236}">
                <a16:creationId xmlns:a16="http://schemas.microsoft.com/office/drawing/2014/main" id="{D3D8122C-BB25-5E41-B004-3EFCD273B395}"/>
              </a:ext>
            </a:extLst>
          </p:cNvPr>
          <p:cNvSpPr>
            <a:spLocks noGrp="1"/>
          </p:cNvSpPr>
          <p:nvPr>
            <p:ph type="body" sz="quarter" idx="10"/>
          </p:nvPr>
        </p:nvSpPr>
        <p:spPr>
          <a:xfrm>
            <a:off x="914668" y="382561"/>
            <a:ext cx="2187575" cy="2083237"/>
          </a:xfrm>
          <a:prstGeom prst="rect">
            <a:avLst/>
          </a:prstGeom>
        </p:spPr>
        <p:txBody>
          <a:bodyPr/>
          <a:lstStyle>
            <a:lvl1pPr marL="0" indent="0" algn="ctr">
              <a:buNone/>
              <a:defRPr sz="2400" b="1">
                <a:solidFill>
                  <a:schemeClr val="bg1"/>
                </a:solidFill>
                <a:latin typeface="Arial" panose="020B0604020202020204" pitchFamily="34" charset="0"/>
                <a:cs typeface="Arial" panose="020B0604020202020204" pitchFamily="34" charset="0"/>
              </a:defRPr>
            </a:lvl1pPr>
            <a:lvl2pPr marL="457200" indent="0" algn="ctr">
              <a:buFont typeface="Arial" panose="020B0604020202020204" pitchFamily="34" charset="0"/>
              <a:buNone/>
              <a:defRPr>
                <a:solidFill>
                  <a:schemeClr val="bg1"/>
                </a:solidFill>
                <a:latin typeface="Arial" panose="020B0604020202020204" pitchFamily="34" charset="0"/>
                <a:cs typeface="Arial" panose="020B0604020202020204" pitchFamily="34" charset="0"/>
              </a:defRPr>
            </a:lvl2pPr>
            <a:lvl3pPr marL="914400" indent="0" algn="ctr">
              <a:buNone/>
              <a:defRPr>
                <a:solidFill>
                  <a:schemeClr val="bg1"/>
                </a:solidFill>
                <a:latin typeface="Arial" panose="020B0604020202020204" pitchFamily="34" charset="0"/>
                <a:cs typeface="Arial" panose="020B0604020202020204" pitchFamily="34" charset="0"/>
              </a:defRPr>
            </a:lvl3pPr>
            <a:lvl4pPr marL="1371600" indent="0" algn="ctr">
              <a:buNone/>
              <a:defRPr>
                <a:solidFill>
                  <a:schemeClr val="bg1"/>
                </a:solidFill>
                <a:latin typeface="Arial" panose="020B0604020202020204" pitchFamily="34" charset="0"/>
                <a:cs typeface="Arial" panose="020B0604020202020204" pitchFamily="34" charset="0"/>
              </a:defRPr>
            </a:lvl4pPr>
            <a:lvl5pPr marL="1828800" indent="0" algn="ctr">
              <a:buNone/>
              <a:defRPr>
                <a:solidFill>
                  <a:schemeClr val="bg1"/>
                </a:solidFill>
                <a:latin typeface="Arial" panose="020B0604020202020204" pitchFamily="34" charset="0"/>
                <a:cs typeface="Arial" panose="020B0604020202020204" pitchFamily="34" charset="0"/>
              </a:defRPr>
            </a:lvl5pPr>
          </a:lstStyle>
          <a:p>
            <a:pPr lvl="0"/>
            <a:r>
              <a:rPr lang="en-GB"/>
              <a:t>Click to edit Master text styles</a:t>
            </a:r>
          </a:p>
        </p:txBody>
      </p:sp>
      <p:sp>
        <p:nvSpPr>
          <p:cNvPr id="19" name="Pentagon 18">
            <a:extLst>
              <a:ext uri="{FF2B5EF4-FFF2-40B4-BE49-F238E27FC236}">
                <a16:creationId xmlns:a16="http://schemas.microsoft.com/office/drawing/2014/main" id="{E88DC870-91A0-0E46-81BF-02945FA50D00}"/>
              </a:ext>
            </a:extLst>
          </p:cNvPr>
          <p:cNvSpPr/>
          <p:nvPr userDrawn="1"/>
        </p:nvSpPr>
        <p:spPr>
          <a:xfrm flipH="1">
            <a:off x="2691829" y="5116530"/>
            <a:ext cx="7007341" cy="1520575"/>
          </a:xfrm>
          <a:prstGeom prst="homePlat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21" name="Text Placeholder 20">
            <a:extLst>
              <a:ext uri="{FF2B5EF4-FFF2-40B4-BE49-F238E27FC236}">
                <a16:creationId xmlns:a16="http://schemas.microsoft.com/office/drawing/2014/main" id="{5E7467F0-8ACF-FF4D-964D-CDF7BB17EB9F}"/>
              </a:ext>
            </a:extLst>
          </p:cNvPr>
          <p:cNvSpPr>
            <a:spLocks noGrp="1"/>
          </p:cNvSpPr>
          <p:nvPr>
            <p:ph type="body" sz="quarter" idx="11"/>
          </p:nvPr>
        </p:nvSpPr>
        <p:spPr>
          <a:xfrm>
            <a:off x="3404746" y="5321300"/>
            <a:ext cx="6150417" cy="1154113"/>
          </a:xfrm>
          <a:prstGeom prst="rect">
            <a:avLst/>
          </a:prstGeom>
        </p:spPr>
        <p:txBody>
          <a:bodyPr/>
          <a:lstStyle>
            <a:lvl1pPr marL="0" indent="0">
              <a:buNone/>
              <a:defRPr sz="3000">
                <a:solidFill>
                  <a:schemeClr val="bg1"/>
                </a:solidFill>
                <a:latin typeface="+mj-lt"/>
                <a:cs typeface="Arial" panose="020B0604020202020204" pitchFamily="34" charset="0"/>
              </a:defRPr>
            </a:lvl1pPr>
            <a:lvl2pPr marL="457200" indent="0">
              <a:buNone/>
              <a:defRPr sz="3000">
                <a:solidFill>
                  <a:schemeClr val="bg1"/>
                </a:solidFill>
                <a:latin typeface="+mj-lt"/>
                <a:cs typeface="Arial" panose="020B0604020202020204" pitchFamily="34" charset="0"/>
              </a:defRPr>
            </a:lvl2pPr>
            <a:lvl3pPr marL="914400" indent="0">
              <a:buNone/>
              <a:defRPr sz="3000">
                <a:solidFill>
                  <a:schemeClr val="bg1"/>
                </a:solidFill>
                <a:latin typeface="+mj-lt"/>
                <a:cs typeface="Arial" panose="020B0604020202020204" pitchFamily="34" charset="0"/>
              </a:defRPr>
            </a:lvl3pPr>
            <a:lvl4pPr marL="1371600" indent="0">
              <a:buNone/>
              <a:defRPr sz="3000">
                <a:solidFill>
                  <a:schemeClr val="bg1"/>
                </a:solidFill>
                <a:latin typeface="+mj-lt"/>
                <a:cs typeface="Arial" panose="020B0604020202020204" pitchFamily="34" charset="0"/>
              </a:defRPr>
            </a:lvl4pPr>
            <a:lvl5pPr marL="1828800" indent="0">
              <a:buNone/>
              <a:defRPr sz="3000">
                <a:solidFill>
                  <a:schemeClr val="bg1"/>
                </a:solidFill>
                <a:latin typeface="+mj-lt"/>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350634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 Slide">
    <p:spTree>
      <p:nvGrpSpPr>
        <p:cNvPr id="1" name=""/>
        <p:cNvGrpSpPr/>
        <p:nvPr/>
      </p:nvGrpSpPr>
      <p:grpSpPr>
        <a:xfrm>
          <a:off x="0" y="0"/>
          <a:ext cx="0" cy="0"/>
          <a:chOff x="0" y="0"/>
          <a:chExt cx="0" cy="0"/>
        </a:xfrm>
      </p:grpSpPr>
      <p:sp>
        <p:nvSpPr>
          <p:cNvPr id="7" name="Google Shape;58;p12">
            <a:extLst>
              <a:ext uri="{FF2B5EF4-FFF2-40B4-BE49-F238E27FC236}">
                <a16:creationId xmlns:a16="http://schemas.microsoft.com/office/drawing/2014/main" id="{C4610C33-FD88-8E49-AD68-47EFD2DB9932}"/>
              </a:ext>
            </a:extLst>
          </p:cNvPr>
          <p:cNvSpPr/>
          <p:nvPr userDrawn="1"/>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j-lt"/>
              <a:ea typeface="Calibri"/>
              <a:cs typeface="Calibri"/>
              <a:sym typeface="Calibri"/>
            </a:endParaRPr>
          </a:p>
        </p:txBody>
      </p:sp>
      <p:grpSp>
        <p:nvGrpSpPr>
          <p:cNvPr id="8" name="Google Shape;62;p12">
            <a:extLst>
              <a:ext uri="{FF2B5EF4-FFF2-40B4-BE49-F238E27FC236}">
                <a16:creationId xmlns:a16="http://schemas.microsoft.com/office/drawing/2014/main" id="{4C7C851D-875F-324B-8DA7-7DE7700987D3}"/>
              </a:ext>
            </a:extLst>
          </p:cNvPr>
          <p:cNvGrpSpPr/>
          <p:nvPr userDrawn="1"/>
        </p:nvGrpSpPr>
        <p:grpSpPr>
          <a:xfrm>
            <a:off x="3994359" y="1512277"/>
            <a:ext cx="4850703" cy="4423875"/>
            <a:chOff x="1154017" y="-431080"/>
            <a:chExt cx="2785558" cy="2642900"/>
          </a:xfrm>
        </p:grpSpPr>
        <p:sp>
          <p:nvSpPr>
            <p:cNvPr id="9" name="Google Shape;63;p12">
              <a:extLst>
                <a:ext uri="{FF2B5EF4-FFF2-40B4-BE49-F238E27FC236}">
                  <a16:creationId xmlns:a16="http://schemas.microsoft.com/office/drawing/2014/main" id="{6D829792-65F6-D34E-B750-EFA6153470CD}"/>
                </a:ext>
              </a:extLst>
            </p:cNvPr>
            <p:cNvSpPr/>
            <p:nvPr/>
          </p:nvSpPr>
          <p:spPr>
            <a:xfrm>
              <a:off x="1154017" y="503"/>
              <a:ext cx="2785558" cy="1671335"/>
            </a:xfrm>
            <a:prstGeom prst="rect">
              <a:avLst/>
            </a:prstGeom>
            <a:ln/>
            <a:effectLst/>
          </p:spPr>
          <p:style>
            <a:lnRef idx="3">
              <a:schemeClr val="lt1"/>
            </a:lnRef>
            <a:fillRef idx="1">
              <a:schemeClr val="accent1"/>
            </a:fillRef>
            <a:effectRef idx="1">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sz="2000"/>
            </a:p>
          </p:txBody>
        </p:sp>
        <p:sp>
          <p:nvSpPr>
            <p:cNvPr id="10" name="Google Shape;64;p12">
              <a:extLst>
                <a:ext uri="{FF2B5EF4-FFF2-40B4-BE49-F238E27FC236}">
                  <a16:creationId xmlns:a16="http://schemas.microsoft.com/office/drawing/2014/main" id="{4A437E81-198D-A64D-9144-542B48DE6F49}"/>
                </a:ext>
              </a:extLst>
            </p:cNvPr>
            <p:cNvSpPr txBox="1"/>
            <p:nvPr/>
          </p:nvSpPr>
          <p:spPr>
            <a:xfrm>
              <a:off x="1154017" y="-431080"/>
              <a:ext cx="2785558" cy="2642900"/>
            </a:xfrm>
            <a:prstGeom prst="rect">
              <a:avLst/>
            </a:prstGeom>
            <a:solidFill>
              <a:srgbClr val="4F81BD"/>
            </a:solidFill>
            <a:ln/>
            <a:effectLst/>
          </p:spPr>
          <p:style>
            <a:lnRef idx="3">
              <a:schemeClr val="lt1"/>
            </a:lnRef>
            <a:fillRef idx="1">
              <a:schemeClr val="accent1"/>
            </a:fillRef>
            <a:effectRef idx="1">
              <a:schemeClr val="accent1"/>
            </a:effectRef>
            <a:fontRef idx="minor">
              <a:schemeClr val="lt1"/>
            </a:fontRef>
          </p:style>
          <p:txBody>
            <a:bodyPr spcFirstLastPara="1" wrap="square" lIns="76200" tIns="76200" rIns="76200" bIns="76200" anchor="ctr" anchorCtr="0">
              <a:noAutofit/>
            </a:bodyPr>
            <a:lstStyle/>
            <a:p>
              <a:pPr lvl="0" algn="ctr">
                <a:lnSpc>
                  <a:spcPct val="90000"/>
                </a:lnSpc>
                <a:buClr>
                  <a:schemeClr val="dk1"/>
                </a:buClr>
                <a:buSzPts val="2000"/>
              </a:pPr>
              <a:endParaRPr sz="3000" b="0" i="0" u="none" strike="noStrike" cap="none">
                <a:solidFill>
                  <a:schemeClr val="lt1"/>
                </a:solidFill>
                <a:ea typeface="Calibri"/>
                <a:cs typeface="Calibri"/>
                <a:sym typeface="Calibri"/>
              </a:endParaRPr>
            </a:p>
          </p:txBody>
        </p:sp>
      </p:grpSp>
      <p:pic>
        <p:nvPicPr>
          <p:cNvPr id="11" name="Google Shape;60;p12">
            <a:extLst>
              <a:ext uri="{FF2B5EF4-FFF2-40B4-BE49-F238E27FC236}">
                <a16:creationId xmlns:a16="http://schemas.microsoft.com/office/drawing/2014/main" id="{7D617150-4594-8842-8767-2E79D45667B9}"/>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cxnSp>
        <p:nvCxnSpPr>
          <p:cNvPr id="12" name="Google Shape;59;p12">
            <a:extLst>
              <a:ext uri="{FF2B5EF4-FFF2-40B4-BE49-F238E27FC236}">
                <a16:creationId xmlns:a16="http://schemas.microsoft.com/office/drawing/2014/main" id="{ECDEF6D4-5B34-004D-AD7C-61E711172E32}"/>
              </a:ext>
            </a:extLst>
          </p:cNvPr>
          <p:cNvCxnSpPr/>
          <p:nvPr userDrawn="1"/>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13" name="Google Shape;61;p12">
            <a:extLst>
              <a:ext uri="{FF2B5EF4-FFF2-40B4-BE49-F238E27FC236}">
                <a16:creationId xmlns:a16="http://schemas.microsoft.com/office/drawing/2014/main" id="{B427A6CD-78C2-6F46-AD63-1474DF075F06}"/>
              </a:ext>
            </a:extLst>
          </p:cNvPr>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a:defRPr>
                <a:latin typeface="Arial" panose="020B0604020202020204" pitchFamily="34" charset="0"/>
                <a:cs typeface="Arial" panose="020B0604020202020204" pitchFamily="34" charset="0"/>
              </a:defRPr>
            </a:lvl1pPr>
          </a:lstStyle>
          <a:p>
            <a:pPr marL="0" lvl="0" indent="0" algn="ctr" rtl="0">
              <a:spcBef>
                <a:spcPts val="0"/>
              </a:spcBef>
              <a:spcAft>
                <a:spcPts val="0"/>
              </a:spcAft>
              <a:buClr>
                <a:srgbClr val="FFFFFF"/>
              </a:buClr>
              <a:buSzPts val="3700"/>
              <a:buFont typeface="Century Gothic"/>
              <a:buNone/>
            </a:pPr>
            <a:r>
              <a:rPr lang="en-GB" sz="4000">
                <a:solidFill>
                  <a:srgbClr val="FFFFFF"/>
                </a:solidFill>
                <a:latin typeface="+mj-lt"/>
                <a:ea typeface="Century Gothic"/>
                <a:cs typeface="Century Gothic"/>
                <a:sym typeface="Century Gothic"/>
              </a:rPr>
              <a:t>Objective</a:t>
            </a:r>
            <a:endParaRPr lang="en-GB" sz="4000">
              <a:solidFill>
                <a:srgbClr val="FFFFFF"/>
              </a:solidFill>
              <a:latin typeface="+mj-lt"/>
              <a:ea typeface="Calibri"/>
              <a:cs typeface="Calibri"/>
              <a:sym typeface="Calibri"/>
            </a:endParaRPr>
          </a:p>
        </p:txBody>
      </p:sp>
      <p:sp>
        <p:nvSpPr>
          <p:cNvPr id="15" name="Text Placeholder 14">
            <a:extLst>
              <a:ext uri="{FF2B5EF4-FFF2-40B4-BE49-F238E27FC236}">
                <a16:creationId xmlns:a16="http://schemas.microsoft.com/office/drawing/2014/main" id="{5D352309-0621-6B41-A1DD-C730DFE6A86B}"/>
              </a:ext>
            </a:extLst>
          </p:cNvPr>
          <p:cNvSpPr>
            <a:spLocks noGrp="1"/>
          </p:cNvSpPr>
          <p:nvPr>
            <p:ph type="body" sz="quarter" idx="10"/>
          </p:nvPr>
        </p:nvSpPr>
        <p:spPr>
          <a:xfrm>
            <a:off x="4114800" y="1655763"/>
            <a:ext cx="4621213" cy="4189412"/>
          </a:xfrm>
          <a:prstGeom prst="rect">
            <a:avLst/>
          </a:prstGeom>
        </p:spPr>
        <p:txBody>
          <a:bodyPr/>
          <a:lstStyle>
            <a:lvl1pPr marL="0" indent="0" algn="ctr">
              <a:buNone/>
              <a:defRPr sz="3000">
                <a:solidFill>
                  <a:schemeClr val="bg1"/>
                </a:solidFill>
              </a:defRPr>
            </a:lvl1pPr>
            <a:lvl2pPr marL="457200" indent="0" algn="ctr">
              <a:buNone/>
              <a:defRPr sz="3000">
                <a:solidFill>
                  <a:schemeClr val="bg1"/>
                </a:solidFill>
              </a:defRPr>
            </a:lvl2pPr>
            <a:lvl3pPr marL="914400" indent="0" algn="ctr">
              <a:buNone/>
              <a:defRPr sz="3000">
                <a:solidFill>
                  <a:schemeClr val="bg1"/>
                </a:solidFill>
              </a:defRPr>
            </a:lvl3pPr>
            <a:lvl4pPr marL="1371600" indent="0" algn="ctr">
              <a:buNone/>
              <a:defRPr sz="3000">
                <a:solidFill>
                  <a:schemeClr val="bg1"/>
                </a:solidFill>
              </a:defRPr>
            </a:lvl4pPr>
            <a:lvl5pPr marL="1828800" indent="0" algn="ctr">
              <a:buNone/>
              <a:defRPr sz="30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25256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 Overview/KLP Slide">
    <p:spTree>
      <p:nvGrpSpPr>
        <p:cNvPr id="1" name=""/>
        <p:cNvGrpSpPr/>
        <p:nvPr/>
      </p:nvGrpSpPr>
      <p:grpSpPr>
        <a:xfrm>
          <a:off x="0" y="0"/>
          <a:ext cx="0" cy="0"/>
          <a:chOff x="0" y="0"/>
          <a:chExt cx="0" cy="0"/>
        </a:xfrm>
      </p:grpSpPr>
      <p:sp>
        <p:nvSpPr>
          <p:cNvPr id="7" name="Google Shape;75;p13">
            <a:extLst>
              <a:ext uri="{FF2B5EF4-FFF2-40B4-BE49-F238E27FC236}">
                <a16:creationId xmlns:a16="http://schemas.microsoft.com/office/drawing/2014/main" id="{E6935E0E-5B81-574A-B380-3FE5985A6BAA}"/>
              </a:ext>
            </a:extLst>
          </p:cNvPr>
          <p:cNvSpPr/>
          <p:nvPr userDrawn="1"/>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cxnSp>
        <p:nvCxnSpPr>
          <p:cNvPr id="8" name="Google Shape;76;p13">
            <a:extLst>
              <a:ext uri="{FF2B5EF4-FFF2-40B4-BE49-F238E27FC236}">
                <a16:creationId xmlns:a16="http://schemas.microsoft.com/office/drawing/2014/main" id="{D3B07ED0-BF8F-0141-923F-24C585A0525F}"/>
              </a:ext>
            </a:extLst>
          </p:cNvPr>
          <p:cNvCxnSpPr/>
          <p:nvPr userDrawn="1"/>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9" name="Google Shape;78;p13">
            <a:extLst>
              <a:ext uri="{FF2B5EF4-FFF2-40B4-BE49-F238E27FC236}">
                <a16:creationId xmlns:a16="http://schemas.microsoft.com/office/drawing/2014/main" id="{50A08BCD-EEAF-3741-BF40-15EB6E55AFFE}"/>
              </a:ext>
            </a:extLst>
          </p:cNvPr>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FFFFFF"/>
              </a:buClr>
              <a:buSzPts val="4100"/>
              <a:buFont typeface="Century Gothic"/>
              <a:buNone/>
            </a:pPr>
            <a:r>
              <a:rPr lang="en-GB" sz="4000">
                <a:solidFill>
                  <a:srgbClr val="FFFFFF"/>
                </a:solidFill>
                <a:latin typeface="+mj-lt"/>
                <a:cs typeface="Arial" panose="020B0604020202020204" pitchFamily="34" charset="0"/>
                <a:sym typeface="Century Gothic"/>
              </a:rPr>
              <a:t>Lesson overview</a:t>
            </a:r>
            <a:endParaRPr lang="en-GB" sz="4000">
              <a:solidFill>
                <a:srgbClr val="FFFFFF"/>
              </a:solidFill>
              <a:latin typeface="+mj-lt"/>
              <a:cs typeface="Arial" panose="020B0604020202020204" pitchFamily="34" charset="0"/>
            </a:endParaRPr>
          </a:p>
        </p:txBody>
      </p:sp>
      <p:pic>
        <p:nvPicPr>
          <p:cNvPr id="10" name="Google Shape;60;p12">
            <a:extLst>
              <a:ext uri="{FF2B5EF4-FFF2-40B4-BE49-F238E27FC236}">
                <a16:creationId xmlns:a16="http://schemas.microsoft.com/office/drawing/2014/main" id="{9A60F1B0-AF5C-A640-A5CE-D693C3B88853}"/>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12" name="SmartArt Placeholder 11">
            <a:extLst>
              <a:ext uri="{FF2B5EF4-FFF2-40B4-BE49-F238E27FC236}">
                <a16:creationId xmlns:a16="http://schemas.microsoft.com/office/drawing/2014/main" id="{38D1F15D-D09F-284B-BC7C-48FAAEEE8E3D}"/>
              </a:ext>
            </a:extLst>
          </p:cNvPr>
          <p:cNvSpPr>
            <a:spLocks noGrp="1"/>
          </p:cNvSpPr>
          <p:nvPr>
            <p:ph type="dgm" sz="quarter" idx="10"/>
          </p:nvPr>
        </p:nvSpPr>
        <p:spPr>
          <a:xfrm>
            <a:off x="3990975" y="712788"/>
            <a:ext cx="4905375" cy="5762625"/>
          </a:xfrm>
          <a:prstGeom prst="rect">
            <a:avLst/>
          </a:prstGeom>
        </p:spPr>
        <p:txBody>
          <a:bodyPr/>
          <a:lstStyle/>
          <a:p>
            <a:endParaRPr lang="en-GB"/>
          </a:p>
        </p:txBody>
      </p:sp>
    </p:spTree>
    <p:extLst>
      <p:ext uri="{BB962C8B-B14F-4D97-AF65-F5344CB8AC3E}">
        <p14:creationId xmlns:p14="http://schemas.microsoft.com/office/powerpoint/2010/main" val="2005489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hite Background Main Body Slid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29150" y="1825625"/>
            <a:ext cx="3886200" cy="4351338"/>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9" name="Google Shape;60;p12">
            <a:extLst>
              <a:ext uri="{FF2B5EF4-FFF2-40B4-BE49-F238E27FC236}">
                <a16:creationId xmlns:a16="http://schemas.microsoft.com/office/drawing/2014/main" id="{A31AA853-0E29-3E40-A74F-8FCA7A57DA08}"/>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10" name="Title 9">
            <a:extLst>
              <a:ext uri="{FF2B5EF4-FFF2-40B4-BE49-F238E27FC236}">
                <a16:creationId xmlns:a16="http://schemas.microsoft.com/office/drawing/2014/main" id="{0FBB4FD3-6700-DF48-B837-22BF4C074D0B}"/>
              </a:ext>
            </a:extLst>
          </p:cNvPr>
          <p:cNvSpPr>
            <a:spLocks noGrp="1"/>
          </p:cNvSpPr>
          <p:nvPr>
            <p:ph type="title"/>
          </p:nvPr>
        </p:nvSpPr>
        <p:spPr>
          <a:xfrm>
            <a:off x="628650" y="365125"/>
            <a:ext cx="7886700" cy="1325563"/>
          </a:xfrm>
          <a:prstGeom prst="rect">
            <a:avLst/>
          </a:prstGeom>
        </p:spPr>
        <p:txBody>
          <a:bodyPr/>
          <a:lstStyle>
            <a:lvl1pPr algn="ctr">
              <a:defRPr>
                <a:solidFill>
                  <a:srgbClr val="4F81BD"/>
                </a:solidFill>
              </a:defRPr>
            </a:lvl1pPr>
          </a:lstStyle>
          <a:p>
            <a:r>
              <a:rPr lang="en-GB"/>
              <a:t>Click to edit Master title style</a:t>
            </a:r>
          </a:p>
        </p:txBody>
      </p:sp>
    </p:spTree>
    <p:extLst>
      <p:ext uri="{BB962C8B-B14F-4D97-AF65-F5344CB8AC3E}">
        <p14:creationId xmlns:p14="http://schemas.microsoft.com/office/powerpoint/2010/main" val="2423632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y Background Main Body Slide">
    <p:spTree>
      <p:nvGrpSpPr>
        <p:cNvPr id="1" name=""/>
        <p:cNvGrpSpPr/>
        <p:nvPr/>
      </p:nvGrpSpPr>
      <p:grpSpPr>
        <a:xfrm>
          <a:off x="0" y="0"/>
          <a:ext cx="0" cy="0"/>
          <a:chOff x="0" y="0"/>
          <a:chExt cx="0" cy="0"/>
        </a:xfrm>
      </p:grpSpPr>
      <p:sp>
        <p:nvSpPr>
          <p:cNvPr id="11" name="Google Shape;129;p16">
            <a:extLst>
              <a:ext uri="{FF2B5EF4-FFF2-40B4-BE49-F238E27FC236}">
                <a16:creationId xmlns:a16="http://schemas.microsoft.com/office/drawing/2014/main" id="{61207EC8-9CF7-024E-AC1B-7ABF3D89D24E}"/>
              </a:ext>
            </a:extLst>
          </p:cNvPr>
          <p:cNvSpPr/>
          <p:nvPr userDrawn="1"/>
        </p:nvSpPr>
        <p:spPr>
          <a:xfrm>
            <a:off x="148281" y="160637"/>
            <a:ext cx="8872151" cy="6586151"/>
          </a:xfrm>
          <a:prstGeom prst="rect">
            <a:avLst/>
          </a:prstGeom>
          <a:solidFill>
            <a:schemeClr val="dk1">
              <a:alpha val="9803"/>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2" name="Title 1"/>
          <p:cNvSpPr>
            <a:spLocks noGrp="1"/>
          </p:cNvSpPr>
          <p:nvPr>
            <p:ph type="title"/>
          </p:nvPr>
        </p:nvSpPr>
        <p:spPr>
          <a:xfrm>
            <a:off x="629841" y="365126"/>
            <a:ext cx="7886700" cy="1325563"/>
          </a:xfrm>
          <a:prstGeom prst="rect">
            <a:avLst/>
          </a:prstGeom>
        </p:spPr>
        <p:txBody>
          <a:bodyPr/>
          <a:lstStyle>
            <a:lvl1pPr>
              <a:defRPr lang="en-US" dirty="0">
                <a:solidFill>
                  <a:srgbClr val="4F81BD"/>
                </a:solidFill>
              </a:defRPr>
            </a:lvl1pPr>
          </a:lstStyle>
          <a:p>
            <a:pPr lvl="0" algn="ctr"/>
            <a:r>
              <a:rPr lang="en-GB"/>
              <a:t>Click to edit Master title style</a:t>
            </a:r>
            <a:endParaRPr lang="en-US"/>
          </a:p>
        </p:txBody>
      </p:sp>
      <p:sp>
        <p:nvSpPr>
          <p:cNvPr id="4" name="Content Placeholder 3"/>
          <p:cNvSpPr>
            <a:spLocks noGrp="1"/>
          </p:cNvSpPr>
          <p:nvPr>
            <p:ph sz="half" idx="2"/>
          </p:nvPr>
        </p:nvSpPr>
        <p:spPr>
          <a:xfrm>
            <a:off x="629841" y="1895178"/>
            <a:ext cx="7886699" cy="4294485"/>
          </a:xfrm>
          <a:prstGeom prst="rect">
            <a:avLst/>
          </a:prstGeom>
        </p:spPr>
        <p:txBody>
          <a:bodyPr/>
          <a:lstStyle>
            <a:lvl1pPr>
              <a:defRPr sz="3600"/>
            </a:lvl1pPr>
            <a:lvl2pPr>
              <a:defRPr sz="3600"/>
            </a:lvl2pPr>
            <a:lvl3pPr>
              <a:defRPr sz="3600"/>
            </a:lvl3pPr>
            <a:lvl4pPr>
              <a:defRPr sz="3600"/>
            </a:lvl4pPr>
            <a:lvl5pPr>
              <a:defRPr sz="3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Google Shape;60;p12">
            <a:extLst>
              <a:ext uri="{FF2B5EF4-FFF2-40B4-BE49-F238E27FC236}">
                <a16:creationId xmlns:a16="http://schemas.microsoft.com/office/drawing/2014/main" id="{32646B5E-85C9-554F-8CB5-E03B1CB70C0A}"/>
              </a:ext>
            </a:extLst>
          </p:cNvPr>
          <p:cNvPicPr preferRelativeResize="0"/>
          <p:nvPr userDrawn="1"/>
        </p:nvPicPr>
        <p:blipFill rotWithShape="1">
          <a:blip r:embed="rId2">
            <a:alphaModFix/>
          </a:blip>
          <a:srcRect/>
          <a:stretch/>
        </p:blipFill>
        <p:spPr>
          <a:xfrm>
            <a:off x="237273" y="258173"/>
            <a:ext cx="600462" cy="509981"/>
          </a:xfrm>
          <a:prstGeom prst="rect">
            <a:avLst/>
          </a:prstGeom>
          <a:noFill/>
          <a:ln>
            <a:noFill/>
          </a:ln>
        </p:spPr>
      </p:pic>
    </p:spTree>
    <p:extLst>
      <p:ext uri="{BB962C8B-B14F-4D97-AF65-F5344CB8AC3E}">
        <p14:creationId xmlns:p14="http://schemas.microsoft.com/office/powerpoint/2010/main" val="3404649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LP Title Slide">
    <p:spTree>
      <p:nvGrpSpPr>
        <p:cNvPr id="1" name=""/>
        <p:cNvGrpSpPr/>
        <p:nvPr/>
      </p:nvGrpSpPr>
      <p:grpSpPr>
        <a:xfrm>
          <a:off x="0" y="0"/>
          <a:ext cx="0" cy="0"/>
          <a:chOff x="0" y="0"/>
          <a:chExt cx="0" cy="0"/>
        </a:xfrm>
      </p:grpSpPr>
      <p:sp>
        <p:nvSpPr>
          <p:cNvPr id="6" name="Google Shape;107;p14">
            <a:extLst>
              <a:ext uri="{FF2B5EF4-FFF2-40B4-BE49-F238E27FC236}">
                <a16:creationId xmlns:a16="http://schemas.microsoft.com/office/drawing/2014/main" id="{094BAD8F-DB4C-AD49-987F-0799EB4121F5}"/>
              </a:ext>
            </a:extLst>
          </p:cNvPr>
          <p:cNvSpPr/>
          <p:nvPr userDrawn="1"/>
        </p:nvSpPr>
        <p:spPr>
          <a:xfrm>
            <a:off x="388484" y="476778"/>
            <a:ext cx="5860116" cy="5920653"/>
          </a:xfrm>
          <a:prstGeom prst="rect">
            <a:avLst/>
          </a:prstGeom>
          <a:solidFill>
            <a:srgbClr val="4F81BD"/>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 name="Google Shape;109;p14">
            <a:extLst>
              <a:ext uri="{FF2B5EF4-FFF2-40B4-BE49-F238E27FC236}">
                <a16:creationId xmlns:a16="http://schemas.microsoft.com/office/drawing/2014/main" id="{09C46BCE-6F14-144D-89DC-99A561DCE494}"/>
              </a:ext>
            </a:extLst>
          </p:cNvPr>
          <p:cNvSpPr/>
          <p:nvPr userDrawn="1"/>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cxnSp>
        <p:nvCxnSpPr>
          <p:cNvPr id="8" name="Google Shape;108;p14">
            <a:extLst>
              <a:ext uri="{FF2B5EF4-FFF2-40B4-BE49-F238E27FC236}">
                <a16:creationId xmlns:a16="http://schemas.microsoft.com/office/drawing/2014/main" id="{93DB6962-73EE-3C4A-88E8-77C1FAA01136}"/>
              </a:ext>
            </a:extLst>
          </p:cNvPr>
          <p:cNvCxnSpPr/>
          <p:nvPr userDrawn="1"/>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10" name="Text Placeholder 9">
            <a:extLst>
              <a:ext uri="{FF2B5EF4-FFF2-40B4-BE49-F238E27FC236}">
                <a16:creationId xmlns:a16="http://schemas.microsoft.com/office/drawing/2014/main" id="{F559BCBC-1C10-8548-AC9A-5EC11C756635}"/>
              </a:ext>
            </a:extLst>
          </p:cNvPr>
          <p:cNvSpPr>
            <a:spLocks noGrp="1"/>
          </p:cNvSpPr>
          <p:nvPr>
            <p:ph type="body" sz="quarter" idx="10"/>
          </p:nvPr>
        </p:nvSpPr>
        <p:spPr>
          <a:xfrm>
            <a:off x="1420813" y="1865870"/>
            <a:ext cx="4300537" cy="2285443"/>
          </a:xfrm>
          <a:prstGeom prst="rect">
            <a:avLst/>
          </a:prstGeom>
        </p:spPr>
        <p:txBody>
          <a:bodyPr/>
          <a:lstStyle>
            <a:lvl1pPr marL="0" indent="0" algn="r">
              <a:buNone/>
              <a:defRPr sz="4000">
                <a:solidFill>
                  <a:schemeClr val="bg1"/>
                </a:solidFill>
                <a:latin typeface="+mj-lt"/>
              </a:defRPr>
            </a:lvl1pPr>
            <a:lvl2pPr marL="457200" indent="0" algn="r">
              <a:buNone/>
              <a:defRPr sz="4000">
                <a:solidFill>
                  <a:schemeClr val="bg1"/>
                </a:solidFill>
                <a:latin typeface="+mj-lt"/>
              </a:defRPr>
            </a:lvl2pPr>
            <a:lvl3pPr marL="914400" indent="0" algn="r">
              <a:buNone/>
              <a:defRPr sz="4000">
                <a:solidFill>
                  <a:schemeClr val="bg1"/>
                </a:solidFill>
                <a:latin typeface="+mj-lt"/>
              </a:defRPr>
            </a:lvl3pPr>
            <a:lvl4pPr marL="1371600" indent="0" algn="r">
              <a:buNone/>
              <a:defRPr sz="4000">
                <a:solidFill>
                  <a:schemeClr val="bg1"/>
                </a:solidFill>
                <a:latin typeface="+mj-lt"/>
              </a:defRPr>
            </a:lvl4pPr>
            <a:lvl5pPr marL="1828800" indent="0" algn="r">
              <a:buNone/>
              <a:defRPr sz="4000">
                <a:solidFill>
                  <a:schemeClr val="bg1"/>
                </a:solidFill>
                <a:latin typeface="+mj-l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492819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estions Slide">
    <p:spTree>
      <p:nvGrpSpPr>
        <p:cNvPr id="1" name=""/>
        <p:cNvGrpSpPr/>
        <p:nvPr/>
      </p:nvGrpSpPr>
      <p:grpSpPr>
        <a:xfrm>
          <a:off x="0" y="0"/>
          <a:ext cx="0" cy="0"/>
          <a:chOff x="0" y="0"/>
          <a:chExt cx="0" cy="0"/>
        </a:xfrm>
      </p:grpSpPr>
      <p:sp>
        <p:nvSpPr>
          <p:cNvPr id="5" name="Google Shape;263;p27">
            <a:extLst>
              <a:ext uri="{FF2B5EF4-FFF2-40B4-BE49-F238E27FC236}">
                <a16:creationId xmlns:a16="http://schemas.microsoft.com/office/drawing/2014/main" id="{4241DE24-FBA9-BB40-BE36-CA494FD9C19C}"/>
              </a:ext>
            </a:extLst>
          </p:cNvPr>
          <p:cNvSpPr/>
          <p:nvPr userDrawn="1"/>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 name="Google Shape;263;p27">
            <a:extLst>
              <a:ext uri="{FF2B5EF4-FFF2-40B4-BE49-F238E27FC236}">
                <a16:creationId xmlns:a16="http://schemas.microsoft.com/office/drawing/2014/main" id="{2D024A62-6120-7F49-A482-136FA6CDB5AE}"/>
              </a:ext>
            </a:extLst>
          </p:cNvPr>
          <p:cNvSpPr/>
          <p:nvPr userDrawn="1"/>
        </p:nvSpPr>
        <p:spPr>
          <a:xfrm>
            <a:off x="0" y="0"/>
            <a:ext cx="5835394" cy="6858000"/>
          </a:xfrm>
          <a:prstGeom prst="rect">
            <a:avLst/>
          </a:prstGeom>
          <a:solidFill>
            <a:schemeClr val="tx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7" name="Google Shape;265;p27">
            <a:extLst>
              <a:ext uri="{FF2B5EF4-FFF2-40B4-BE49-F238E27FC236}">
                <a16:creationId xmlns:a16="http://schemas.microsoft.com/office/drawing/2014/main" id="{AD67C72D-6666-0F4A-A4E0-DB2369FDA813}"/>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9" name="Google Shape;264;p27">
            <a:extLst>
              <a:ext uri="{FF2B5EF4-FFF2-40B4-BE49-F238E27FC236}">
                <a16:creationId xmlns:a16="http://schemas.microsoft.com/office/drawing/2014/main" id="{8288DE20-716C-8746-AA58-1C8FAD55BB0F}"/>
              </a:ext>
            </a:extLst>
          </p:cNvPr>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6000"/>
              <a:buFont typeface="Calibri"/>
              <a:buNone/>
            </a:pPr>
            <a:r>
              <a:rPr lang="en-GB" sz="6000">
                <a:solidFill>
                  <a:schemeClr val="lt1"/>
                </a:solidFill>
                <a:latin typeface="+mj-lt"/>
                <a:ea typeface="Calibri"/>
                <a:cs typeface="Calibri"/>
                <a:sym typeface="Calibri"/>
              </a:rPr>
              <a:t>Questions?</a:t>
            </a:r>
            <a:endParaRPr lang="en-GB">
              <a:latin typeface="+mj-lt"/>
            </a:endParaRPr>
          </a:p>
        </p:txBody>
      </p:sp>
    </p:spTree>
    <p:extLst>
      <p:ext uri="{BB962C8B-B14F-4D97-AF65-F5344CB8AC3E}">
        <p14:creationId xmlns:p14="http://schemas.microsoft.com/office/powerpoint/2010/main" val="1113128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6205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89D5D4-E6DB-A743-880E-98F6F4DFECC4}"/>
              </a:ext>
            </a:extLst>
          </p:cNvPr>
          <p:cNvSpPr>
            <a:spLocks noGrp="1"/>
          </p:cNvSpPr>
          <p:nvPr>
            <p:ph type="body" sz="quarter" idx="10"/>
          </p:nvPr>
        </p:nvSpPr>
        <p:spPr/>
        <p:txBody>
          <a:bodyPr/>
          <a:lstStyle/>
          <a:p>
            <a:r>
              <a:rPr lang="en-GB" kern="0">
                <a:solidFill>
                  <a:srgbClr val="FFFFFF"/>
                </a:solidFill>
                <a:latin typeface="Arial"/>
                <a:sym typeface="Century Gothic"/>
              </a:rPr>
              <a:t>Weapons and Ammunition Management in UN Peace Operations</a:t>
            </a:r>
            <a:endParaRPr lang="en-IE"/>
          </a:p>
        </p:txBody>
      </p:sp>
      <p:sp>
        <p:nvSpPr>
          <p:cNvPr id="3" name="Text Placeholder 2">
            <a:extLst>
              <a:ext uri="{FF2B5EF4-FFF2-40B4-BE49-F238E27FC236}">
                <a16:creationId xmlns:a16="http://schemas.microsoft.com/office/drawing/2014/main" id="{BCCC8F47-0AFF-7D48-88B0-44F37B0BA5E2}"/>
              </a:ext>
            </a:extLst>
          </p:cNvPr>
          <p:cNvSpPr>
            <a:spLocks noGrp="1"/>
          </p:cNvSpPr>
          <p:nvPr>
            <p:ph type="body" sz="quarter" idx="11"/>
          </p:nvPr>
        </p:nvSpPr>
        <p:spPr/>
        <p:txBody>
          <a:bodyPr/>
          <a:lstStyle/>
          <a:p>
            <a:r>
              <a:rPr lang="en-GB" b="1" dirty="0"/>
              <a:t>Hazard Classification Codes</a:t>
            </a:r>
            <a:endParaRPr lang="en-IE" b="1" dirty="0"/>
          </a:p>
        </p:txBody>
      </p:sp>
    </p:spTree>
    <p:extLst>
      <p:ext uri="{BB962C8B-B14F-4D97-AF65-F5344CB8AC3E}">
        <p14:creationId xmlns:p14="http://schemas.microsoft.com/office/powerpoint/2010/main" val="10245723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23524-144D-C544-AA44-F93092CC0B77}"/>
              </a:ext>
            </a:extLst>
          </p:cNvPr>
          <p:cNvSpPr>
            <a:spLocks noGrp="1"/>
          </p:cNvSpPr>
          <p:nvPr>
            <p:ph type="title"/>
          </p:nvPr>
        </p:nvSpPr>
        <p:spPr/>
        <p:txBody>
          <a:bodyPr/>
          <a:lstStyle/>
          <a:p>
            <a:pPr algn="ctr"/>
            <a:r>
              <a:rPr lang="en-IE"/>
              <a:t>Hazard Classification Code</a:t>
            </a:r>
          </a:p>
        </p:txBody>
      </p:sp>
      <p:graphicFrame>
        <p:nvGraphicFramePr>
          <p:cNvPr id="4" name="Content Placeholder 3">
            <a:extLst>
              <a:ext uri="{FF2B5EF4-FFF2-40B4-BE49-F238E27FC236}">
                <a16:creationId xmlns:a16="http://schemas.microsoft.com/office/drawing/2014/main" id="{49B3160D-2FC0-2745-8CF0-3605A91078B4}"/>
              </a:ext>
            </a:extLst>
          </p:cNvPr>
          <p:cNvGraphicFramePr>
            <a:graphicFrameLocks noGrp="1"/>
          </p:cNvGraphicFramePr>
          <p:nvPr>
            <p:ph sz="half" idx="2"/>
            <p:extLst>
              <p:ext uri="{D42A27DB-BD31-4B8C-83A1-F6EECF244321}">
                <p14:modId xmlns:p14="http://schemas.microsoft.com/office/powerpoint/2010/main" val="1820493699"/>
              </p:ext>
            </p:extLst>
          </p:nvPr>
        </p:nvGraphicFramePr>
        <p:xfrm>
          <a:off x="628650" y="1281906"/>
          <a:ext cx="7886700" cy="4294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81909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D77D8-8F8E-A94A-9513-2AD6374DA059}"/>
              </a:ext>
            </a:extLst>
          </p:cNvPr>
          <p:cNvSpPr>
            <a:spLocks noGrp="1"/>
          </p:cNvSpPr>
          <p:nvPr>
            <p:ph type="title"/>
          </p:nvPr>
        </p:nvSpPr>
        <p:spPr/>
        <p:txBody>
          <a:bodyPr/>
          <a:lstStyle/>
          <a:p>
            <a:pPr algn="ctr"/>
            <a:r>
              <a:rPr lang="en-US"/>
              <a:t>Hazard Divisions</a:t>
            </a:r>
            <a:endParaRPr lang="en-IE"/>
          </a:p>
        </p:txBody>
      </p:sp>
      <p:sp>
        <p:nvSpPr>
          <p:cNvPr id="4" name="TextBox 3">
            <a:extLst>
              <a:ext uri="{FF2B5EF4-FFF2-40B4-BE49-F238E27FC236}">
                <a16:creationId xmlns:a16="http://schemas.microsoft.com/office/drawing/2014/main" id="{56A1AD83-BBC2-2945-A6FE-6495DDEC9F6C}"/>
              </a:ext>
            </a:extLst>
          </p:cNvPr>
          <p:cNvSpPr txBox="1">
            <a:spLocks noChangeArrowheads="1"/>
          </p:cNvSpPr>
          <p:nvPr/>
        </p:nvSpPr>
        <p:spPr bwMode="auto">
          <a:xfrm>
            <a:off x="6353175" y="2028826"/>
            <a:ext cx="2514600" cy="3416300"/>
          </a:xfrm>
          <a:prstGeom prst="rect">
            <a:avLst/>
          </a:prstGeom>
          <a:solidFill>
            <a:schemeClr val="bg1"/>
          </a:solidFill>
          <a:ln w="9525">
            <a:solidFill>
              <a:schemeClr val="tx1"/>
            </a:solidFill>
            <a:miter lim="800000"/>
            <a:headEnd/>
            <a:tailEnd/>
          </a:ln>
        </p:spPr>
        <p:txBody>
          <a:bodyPr>
            <a:spAutoFit/>
          </a:bodyPr>
          <a:lstStyle>
            <a:lvl1pPr>
              <a:spcBef>
                <a:spcPct val="20000"/>
              </a:spcBef>
              <a:buFont typeface="Wingdings" pitchFamily="2" charset="2"/>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GB" altLang="en-US" sz="1800"/>
              <a:t>The Hazard Division here is </a:t>
            </a:r>
            <a:r>
              <a:rPr lang="en-GB" altLang="en-US" sz="1800" b="1"/>
              <a:t>1.4</a:t>
            </a:r>
            <a:endParaRPr lang="en-GB" altLang="en-US" sz="1800"/>
          </a:p>
          <a:p>
            <a:pPr eaLnBrk="1" hangingPunct="1">
              <a:spcBef>
                <a:spcPct val="0"/>
              </a:spcBef>
              <a:buFontTx/>
              <a:buNone/>
            </a:pPr>
            <a:endParaRPr lang="en-GB" altLang="en-US" sz="1800"/>
          </a:p>
          <a:p>
            <a:pPr eaLnBrk="1" hangingPunct="1">
              <a:spcBef>
                <a:spcPct val="0"/>
              </a:spcBef>
              <a:buFontTx/>
              <a:buNone/>
            </a:pPr>
            <a:r>
              <a:rPr lang="en-GB" altLang="en-US" sz="1800"/>
              <a:t>It is also shown with  Compatibility Group, here it is ‘S’</a:t>
            </a:r>
          </a:p>
          <a:p>
            <a:pPr eaLnBrk="1" hangingPunct="1">
              <a:spcBef>
                <a:spcPct val="0"/>
              </a:spcBef>
              <a:buFontTx/>
              <a:buNone/>
            </a:pPr>
            <a:endParaRPr lang="en-GB" altLang="en-US" sz="1800"/>
          </a:p>
          <a:p>
            <a:pPr eaLnBrk="1" hangingPunct="1">
              <a:spcBef>
                <a:spcPct val="0"/>
              </a:spcBef>
              <a:buFontTx/>
              <a:buNone/>
            </a:pPr>
            <a:r>
              <a:rPr lang="en-GB" altLang="en-US" sz="1800"/>
              <a:t>Note that ammunition and its containers generally have many other types of markings as well.  </a:t>
            </a:r>
          </a:p>
        </p:txBody>
      </p:sp>
      <p:pic>
        <p:nvPicPr>
          <p:cNvPr id="6" name="Picture 5">
            <a:extLst>
              <a:ext uri="{FF2B5EF4-FFF2-40B4-BE49-F238E27FC236}">
                <a16:creationId xmlns:a16="http://schemas.microsoft.com/office/drawing/2014/main" id="{0CCC5767-3B7B-4600-A9F4-99B5EF0AD530}"/>
              </a:ext>
            </a:extLst>
          </p:cNvPr>
          <p:cNvPicPr>
            <a:picLocks noChangeAspect="1"/>
          </p:cNvPicPr>
          <p:nvPr/>
        </p:nvPicPr>
        <p:blipFill>
          <a:blip r:embed="rId3"/>
          <a:stretch>
            <a:fillRect/>
          </a:stretch>
        </p:blipFill>
        <p:spPr>
          <a:xfrm>
            <a:off x="878494" y="1351463"/>
            <a:ext cx="4733589" cy="4771025"/>
          </a:xfrm>
          <a:prstGeom prst="rect">
            <a:avLst/>
          </a:prstGeom>
        </p:spPr>
      </p:pic>
    </p:spTree>
    <p:extLst>
      <p:ext uri="{BB962C8B-B14F-4D97-AF65-F5344CB8AC3E}">
        <p14:creationId xmlns:p14="http://schemas.microsoft.com/office/powerpoint/2010/main" val="27641773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4C106-2FDE-3444-A7E4-5870C6C8667C}"/>
              </a:ext>
            </a:extLst>
          </p:cNvPr>
          <p:cNvSpPr>
            <a:spLocks noGrp="1"/>
          </p:cNvSpPr>
          <p:nvPr>
            <p:ph type="title"/>
          </p:nvPr>
        </p:nvSpPr>
        <p:spPr/>
        <p:txBody>
          <a:bodyPr/>
          <a:lstStyle/>
          <a:p>
            <a:pPr algn="ctr"/>
            <a:r>
              <a:rPr lang="en-US"/>
              <a:t>Hazard Divisions</a:t>
            </a:r>
            <a:endParaRPr lang="en-IE"/>
          </a:p>
        </p:txBody>
      </p:sp>
      <p:sp>
        <p:nvSpPr>
          <p:cNvPr id="4" name="TextBox 3">
            <a:extLst>
              <a:ext uri="{FF2B5EF4-FFF2-40B4-BE49-F238E27FC236}">
                <a16:creationId xmlns:a16="http://schemas.microsoft.com/office/drawing/2014/main" id="{6B472F93-5CCD-4C47-98A1-262722D4C15E}"/>
              </a:ext>
            </a:extLst>
          </p:cNvPr>
          <p:cNvSpPr txBox="1">
            <a:spLocks noChangeArrowheads="1"/>
          </p:cNvSpPr>
          <p:nvPr/>
        </p:nvSpPr>
        <p:spPr bwMode="auto">
          <a:xfrm>
            <a:off x="6510725" y="2044109"/>
            <a:ext cx="2333237" cy="3693319"/>
          </a:xfrm>
          <a:prstGeom prst="rect">
            <a:avLst/>
          </a:prstGeom>
          <a:solidFill>
            <a:schemeClr val="bg1"/>
          </a:solidFill>
          <a:ln w="9525">
            <a:solidFill>
              <a:schemeClr val="tx1"/>
            </a:solidFill>
            <a:miter lim="800000"/>
            <a:headEnd/>
            <a:tailEnd/>
          </a:ln>
        </p:spPr>
        <p:txBody>
          <a:bodyPr wrap="square">
            <a:spAutoFit/>
          </a:bodyPr>
          <a:lstStyle>
            <a:lvl1pPr>
              <a:spcBef>
                <a:spcPct val="20000"/>
              </a:spcBef>
              <a:buFont typeface="Wingdings" pitchFamily="2" charset="2"/>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GB" altLang="en-US" sz="1800"/>
              <a:t>The Hazard Division here is </a:t>
            </a:r>
            <a:r>
              <a:rPr lang="en-GB" altLang="en-US" sz="1800" b="1"/>
              <a:t>1.1</a:t>
            </a:r>
            <a:endParaRPr lang="en-GB" altLang="en-US" sz="1800"/>
          </a:p>
          <a:p>
            <a:pPr eaLnBrk="1" hangingPunct="1">
              <a:spcBef>
                <a:spcPct val="0"/>
              </a:spcBef>
              <a:buFontTx/>
              <a:buNone/>
            </a:pPr>
            <a:endParaRPr lang="en-GB" altLang="en-US" sz="1800"/>
          </a:p>
          <a:p>
            <a:pPr eaLnBrk="1" hangingPunct="1">
              <a:spcBef>
                <a:spcPct val="0"/>
              </a:spcBef>
              <a:buFontTx/>
              <a:buNone/>
            </a:pPr>
            <a:r>
              <a:rPr lang="en-GB" altLang="en-US" sz="1800"/>
              <a:t>It is also shown with  Compatibility Group, here it is ‘D’</a:t>
            </a:r>
          </a:p>
          <a:p>
            <a:pPr eaLnBrk="1" hangingPunct="1">
              <a:spcBef>
                <a:spcPct val="0"/>
              </a:spcBef>
              <a:buFontTx/>
              <a:buNone/>
            </a:pPr>
            <a:endParaRPr lang="en-GB" altLang="en-US" sz="1800"/>
          </a:p>
          <a:p>
            <a:pPr eaLnBrk="1" hangingPunct="1">
              <a:spcBef>
                <a:spcPct val="0"/>
              </a:spcBef>
              <a:buFontTx/>
              <a:buNone/>
            </a:pPr>
            <a:r>
              <a:rPr lang="en-GB" altLang="en-US" sz="1800"/>
              <a:t>Note that ammunition and its containers generally have many other types of markings as well.  </a:t>
            </a:r>
          </a:p>
        </p:txBody>
      </p:sp>
      <p:pic>
        <p:nvPicPr>
          <p:cNvPr id="5" name="Picture 4">
            <a:extLst>
              <a:ext uri="{FF2B5EF4-FFF2-40B4-BE49-F238E27FC236}">
                <a16:creationId xmlns:a16="http://schemas.microsoft.com/office/drawing/2014/main" id="{C2BE3A05-68EB-1D41-A469-FB843309F39B}"/>
              </a:ext>
            </a:extLst>
          </p:cNvPr>
          <p:cNvPicPr>
            <a:picLocks noChangeAspect="1"/>
          </p:cNvPicPr>
          <p:nvPr/>
        </p:nvPicPr>
        <p:blipFill>
          <a:blip r:embed="rId3"/>
          <a:stretch>
            <a:fillRect/>
          </a:stretch>
        </p:blipFill>
        <p:spPr>
          <a:xfrm>
            <a:off x="327423" y="2033161"/>
            <a:ext cx="5795380" cy="3438195"/>
          </a:xfrm>
          <a:prstGeom prst="rect">
            <a:avLst/>
          </a:prstGeom>
        </p:spPr>
      </p:pic>
    </p:spTree>
    <p:extLst>
      <p:ext uri="{BB962C8B-B14F-4D97-AF65-F5344CB8AC3E}">
        <p14:creationId xmlns:p14="http://schemas.microsoft.com/office/powerpoint/2010/main" val="2277260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4C106-2FDE-3444-A7E4-5870C6C8667C}"/>
              </a:ext>
            </a:extLst>
          </p:cNvPr>
          <p:cNvSpPr>
            <a:spLocks noGrp="1"/>
          </p:cNvSpPr>
          <p:nvPr>
            <p:ph type="title"/>
          </p:nvPr>
        </p:nvSpPr>
        <p:spPr/>
        <p:txBody>
          <a:bodyPr/>
          <a:lstStyle/>
          <a:p>
            <a:pPr algn="ctr"/>
            <a:r>
              <a:rPr lang="en-US"/>
              <a:t>Hazard Divisions</a:t>
            </a:r>
            <a:endParaRPr lang="en-IE"/>
          </a:p>
        </p:txBody>
      </p:sp>
      <p:sp>
        <p:nvSpPr>
          <p:cNvPr id="4" name="TextBox 3">
            <a:extLst>
              <a:ext uri="{FF2B5EF4-FFF2-40B4-BE49-F238E27FC236}">
                <a16:creationId xmlns:a16="http://schemas.microsoft.com/office/drawing/2014/main" id="{882637BA-617D-D04E-A53B-45A15B169A5E}"/>
              </a:ext>
            </a:extLst>
          </p:cNvPr>
          <p:cNvSpPr txBox="1">
            <a:spLocks noChangeArrowheads="1"/>
          </p:cNvSpPr>
          <p:nvPr/>
        </p:nvSpPr>
        <p:spPr bwMode="auto">
          <a:xfrm>
            <a:off x="6457989" y="2058397"/>
            <a:ext cx="2405355" cy="3416300"/>
          </a:xfrm>
          <a:prstGeom prst="rect">
            <a:avLst/>
          </a:prstGeom>
          <a:solidFill>
            <a:schemeClr val="bg1"/>
          </a:solidFill>
          <a:ln w="9525">
            <a:solidFill>
              <a:schemeClr val="tx1"/>
            </a:solidFill>
            <a:miter lim="800000"/>
            <a:headEnd/>
            <a:tailEnd/>
          </a:ln>
        </p:spPr>
        <p:txBody>
          <a:bodyPr wrap="square">
            <a:spAutoFit/>
          </a:bodyPr>
          <a:lstStyle>
            <a:lvl1pPr>
              <a:spcBef>
                <a:spcPct val="20000"/>
              </a:spcBef>
              <a:buFont typeface="Wingdings" pitchFamily="2" charset="2"/>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GB" altLang="en-US" sz="1800"/>
              <a:t>The Hazard Division here is </a:t>
            </a:r>
            <a:r>
              <a:rPr lang="en-GB" altLang="en-US" sz="1800" b="1"/>
              <a:t>1.4</a:t>
            </a:r>
            <a:endParaRPr lang="en-GB" altLang="en-US" sz="1800"/>
          </a:p>
          <a:p>
            <a:pPr eaLnBrk="1" hangingPunct="1">
              <a:spcBef>
                <a:spcPct val="0"/>
              </a:spcBef>
              <a:buFontTx/>
              <a:buNone/>
            </a:pPr>
            <a:endParaRPr lang="en-GB" altLang="en-US" sz="1800"/>
          </a:p>
          <a:p>
            <a:pPr eaLnBrk="1" hangingPunct="1">
              <a:spcBef>
                <a:spcPct val="0"/>
              </a:spcBef>
              <a:buFontTx/>
              <a:buNone/>
            </a:pPr>
            <a:r>
              <a:rPr lang="en-GB" altLang="en-US" sz="1800"/>
              <a:t>It is also shown with  Compatibility Group, here it is ‘S’</a:t>
            </a:r>
          </a:p>
          <a:p>
            <a:pPr eaLnBrk="1" hangingPunct="1">
              <a:spcBef>
                <a:spcPct val="0"/>
              </a:spcBef>
              <a:buFontTx/>
              <a:buNone/>
            </a:pPr>
            <a:endParaRPr lang="en-GB" altLang="en-US" sz="1800"/>
          </a:p>
          <a:p>
            <a:pPr eaLnBrk="1" hangingPunct="1">
              <a:spcBef>
                <a:spcPct val="0"/>
              </a:spcBef>
              <a:buFontTx/>
              <a:buNone/>
            </a:pPr>
            <a:r>
              <a:rPr lang="en-GB" altLang="en-US" sz="1800"/>
              <a:t>Note that ammunition and its containers generally have many other types of markings as well.  </a:t>
            </a:r>
          </a:p>
        </p:txBody>
      </p:sp>
      <p:pic>
        <p:nvPicPr>
          <p:cNvPr id="5" name="Picture 4">
            <a:extLst>
              <a:ext uri="{FF2B5EF4-FFF2-40B4-BE49-F238E27FC236}">
                <a16:creationId xmlns:a16="http://schemas.microsoft.com/office/drawing/2014/main" id="{2FE12E44-1A97-A04C-A843-235047364746}"/>
              </a:ext>
            </a:extLst>
          </p:cNvPr>
          <p:cNvPicPr>
            <a:picLocks noChangeAspect="1"/>
          </p:cNvPicPr>
          <p:nvPr/>
        </p:nvPicPr>
        <p:blipFill>
          <a:blip r:embed="rId3"/>
          <a:stretch>
            <a:fillRect/>
          </a:stretch>
        </p:blipFill>
        <p:spPr>
          <a:xfrm>
            <a:off x="371475" y="2250919"/>
            <a:ext cx="5767386" cy="2792221"/>
          </a:xfrm>
          <a:prstGeom prst="rect">
            <a:avLst/>
          </a:prstGeom>
        </p:spPr>
      </p:pic>
    </p:spTree>
    <p:extLst>
      <p:ext uri="{BB962C8B-B14F-4D97-AF65-F5344CB8AC3E}">
        <p14:creationId xmlns:p14="http://schemas.microsoft.com/office/powerpoint/2010/main" val="3105583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4C106-2FDE-3444-A7E4-5870C6C8667C}"/>
              </a:ext>
            </a:extLst>
          </p:cNvPr>
          <p:cNvSpPr>
            <a:spLocks noGrp="1"/>
          </p:cNvSpPr>
          <p:nvPr>
            <p:ph type="title"/>
          </p:nvPr>
        </p:nvSpPr>
        <p:spPr/>
        <p:txBody>
          <a:bodyPr/>
          <a:lstStyle/>
          <a:p>
            <a:pPr algn="ctr"/>
            <a:r>
              <a:rPr lang="en-US"/>
              <a:t>Hazard Divisions</a:t>
            </a:r>
            <a:endParaRPr lang="en-IE"/>
          </a:p>
        </p:txBody>
      </p:sp>
      <p:sp>
        <p:nvSpPr>
          <p:cNvPr id="4" name="TextBox 3">
            <a:extLst>
              <a:ext uri="{FF2B5EF4-FFF2-40B4-BE49-F238E27FC236}">
                <a16:creationId xmlns:a16="http://schemas.microsoft.com/office/drawing/2014/main" id="{CE6C81FA-12C9-8D41-981C-444FF88934DA}"/>
              </a:ext>
            </a:extLst>
          </p:cNvPr>
          <p:cNvSpPr txBox="1">
            <a:spLocks noChangeArrowheads="1"/>
          </p:cNvSpPr>
          <p:nvPr/>
        </p:nvSpPr>
        <p:spPr bwMode="auto">
          <a:xfrm>
            <a:off x="6671444" y="1895178"/>
            <a:ext cx="2229668" cy="3693319"/>
          </a:xfrm>
          <a:prstGeom prst="rect">
            <a:avLst/>
          </a:prstGeom>
          <a:solidFill>
            <a:schemeClr val="bg1"/>
          </a:solidFill>
          <a:ln w="9525">
            <a:solidFill>
              <a:schemeClr val="tx1"/>
            </a:solidFill>
            <a:miter lim="800000"/>
            <a:headEnd/>
            <a:tailEnd/>
          </a:ln>
        </p:spPr>
        <p:txBody>
          <a:bodyPr wrap="square" lIns="91440" tIns="45720" rIns="91440" bIns="45720" anchor="t">
            <a:spAutoFit/>
          </a:bodyPr>
          <a:lstStyle>
            <a:lvl1pPr>
              <a:spcBef>
                <a:spcPct val="20000"/>
              </a:spcBef>
              <a:buFont typeface="Wingdings" pitchFamily="2" charset="2"/>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GB" altLang="en-US" sz="1800" dirty="0">
                <a:latin typeface="Arial"/>
                <a:ea typeface="ＭＳ Ｐゴシック"/>
                <a:cs typeface="Arial"/>
              </a:rPr>
              <a:t>The Hazard Division here is </a:t>
            </a:r>
            <a:r>
              <a:rPr lang="en-GB" altLang="en-US" sz="1800" b="1" dirty="0">
                <a:latin typeface="Arial"/>
                <a:ea typeface="ＭＳ Ｐゴシック"/>
                <a:cs typeface="Arial"/>
              </a:rPr>
              <a:t>1.2</a:t>
            </a:r>
            <a:endParaRPr lang="en-GB" altLang="en-US" sz="1800" dirty="0"/>
          </a:p>
          <a:p>
            <a:pPr eaLnBrk="1" hangingPunct="1">
              <a:spcBef>
                <a:spcPct val="0"/>
              </a:spcBef>
              <a:buFontTx/>
              <a:buNone/>
            </a:pPr>
            <a:endParaRPr lang="en-GB" altLang="en-US" sz="1800" dirty="0"/>
          </a:p>
          <a:p>
            <a:pPr eaLnBrk="1" hangingPunct="1">
              <a:spcBef>
                <a:spcPct val="0"/>
              </a:spcBef>
              <a:buFontTx/>
              <a:buNone/>
            </a:pPr>
            <a:r>
              <a:rPr lang="en-GB" altLang="en-US" sz="1800" dirty="0"/>
              <a:t>It is also shown with  Compatibility Group, here it is ‘F’</a:t>
            </a:r>
          </a:p>
          <a:p>
            <a:pPr eaLnBrk="1" hangingPunct="1">
              <a:spcBef>
                <a:spcPct val="0"/>
              </a:spcBef>
              <a:buFontTx/>
              <a:buNone/>
            </a:pPr>
            <a:endParaRPr lang="en-GB" altLang="en-US" sz="1800" dirty="0"/>
          </a:p>
          <a:p>
            <a:pPr eaLnBrk="1" hangingPunct="1">
              <a:spcBef>
                <a:spcPct val="0"/>
              </a:spcBef>
              <a:buFontTx/>
              <a:buNone/>
            </a:pPr>
            <a:r>
              <a:rPr lang="en-GB" altLang="en-US" sz="1800" dirty="0"/>
              <a:t>Note that ammunition and its containers generally have many other types of markings as well.  </a:t>
            </a:r>
          </a:p>
        </p:txBody>
      </p:sp>
      <p:pic>
        <p:nvPicPr>
          <p:cNvPr id="6" name="Picture 5">
            <a:extLst>
              <a:ext uri="{FF2B5EF4-FFF2-40B4-BE49-F238E27FC236}">
                <a16:creationId xmlns:a16="http://schemas.microsoft.com/office/drawing/2014/main" id="{5C002635-F039-4E5B-A2C7-11FB78DB99EE}"/>
              </a:ext>
            </a:extLst>
          </p:cNvPr>
          <p:cNvPicPr>
            <a:picLocks noChangeAspect="1"/>
          </p:cNvPicPr>
          <p:nvPr/>
        </p:nvPicPr>
        <p:blipFill>
          <a:blip r:embed="rId3"/>
          <a:stretch>
            <a:fillRect/>
          </a:stretch>
        </p:blipFill>
        <p:spPr>
          <a:xfrm>
            <a:off x="1082842" y="2013467"/>
            <a:ext cx="5117432" cy="3271927"/>
          </a:xfrm>
          <a:prstGeom prst="rect">
            <a:avLst/>
          </a:prstGeom>
        </p:spPr>
      </p:pic>
    </p:spTree>
    <p:extLst>
      <p:ext uri="{BB962C8B-B14F-4D97-AF65-F5344CB8AC3E}">
        <p14:creationId xmlns:p14="http://schemas.microsoft.com/office/powerpoint/2010/main" val="2652319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4C106-2FDE-3444-A7E4-5870C6C8667C}"/>
              </a:ext>
            </a:extLst>
          </p:cNvPr>
          <p:cNvSpPr>
            <a:spLocks noGrp="1"/>
          </p:cNvSpPr>
          <p:nvPr>
            <p:ph type="title"/>
          </p:nvPr>
        </p:nvSpPr>
        <p:spPr/>
        <p:txBody>
          <a:bodyPr/>
          <a:lstStyle/>
          <a:p>
            <a:pPr algn="ctr"/>
            <a:r>
              <a:rPr lang="en-US"/>
              <a:t>Hazard Divisions</a:t>
            </a:r>
            <a:endParaRPr lang="en-IE"/>
          </a:p>
        </p:txBody>
      </p:sp>
      <p:sp>
        <p:nvSpPr>
          <p:cNvPr id="4" name="TextBox 3">
            <a:extLst>
              <a:ext uri="{FF2B5EF4-FFF2-40B4-BE49-F238E27FC236}">
                <a16:creationId xmlns:a16="http://schemas.microsoft.com/office/drawing/2014/main" id="{1364EE86-0422-0A4B-BC63-09F8BD5384D6}"/>
              </a:ext>
            </a:extLst>
          </p:cNvPr>
          <p:cNvSpPr txBox="1">
            <a:spLocks noChangeArrowheads="1"/>
          </p:cNvSpPr>
          <p:nvPr/>
        </p:nvSpPr>
        <p:spPr bwMode="auto">
          <a:xfrm>
            <a:off x="6469892" y="1895178"/>
            <a:ext cx="2232427" cy="3693319"/>
          </a:xfrm>
          <a:prstGeom prst="rect">
            <a:avLst/>
          </a:prstGeom>
          <a:solidFill>
            <a:schemeClr val="bg1"/>
          </a:solidFill>
          <a:ln w="9525">
            <a:solidFill>
              <a:schemeClr val="tx1"/>
            </a:solidFill>
            <a:miter lim="800000"/>
            <a:headEnd/>
            <a:tailEnd/>
          </a:ln>
        </p:spPr>
        <p:txBody>
          <a:bodyPr wrap="square">
            <a:spAutoFit/>
          </a:bodyPr>
          <a:lstStyle>
            <a:lvl1pPr>
              <a:spcBef>
                <a:spcPct val="20000"/>
              </a:spcBef>
              <a:buFont typeface="Wingdings" pitchFamily="2" charset="2"/>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GB" altLang="en-US" sz="1800"/>
              <a:t>The Hazard Division here is </a:t>
            </a:r>
            <a:r>
              <a:rPr lang="en-GB" altLang="en-US" sz="1800" b="1"/>
              <a:t>1.2</a:t>
            </a:r>
            <a:endParaRPr lang="en-GB" altLang="en-US" sz="1800"/>
          </a:p>
          <a:p>
            <a:pPr eaLnBrk="1" hangingPunct="1">
              <a:spcBef>
                <a:spcPct val="0"/>
              </a:spcBef>
              <a:buFontTx/>
              <a:buNone/>
            </a:pPr>
            <a:endParaRPr lang="en-GB" altLang="en-US" sz="1800"/>
          </a:p>
          <a:p>
            <a:pPr eaLnBrk="1" hangingPunct="1">
              <a:spcBef>
                <a:spcPct val="0"/>
              </a:spcBef>
              <a:buFontTx/>
              <a:buNone/>
            </a:pPr>
            <a:r>
              <a:rPr lang="en-GB" altLang="en-US" sz="1800"/>
              <a:t>It is also shown with  Compatibility Group, here it is ‘E’</a:t>
            </a:r>
          </a:p>
          <a:p>
            <a:pPr eaLnBrk="1" hangingPunct="1">
              <a:spcBef>
                <a:spcPct val="0"/>
              </a:spcBef>
              <a:buFontTx/>
              <a:buNone/>
            </a:pPr>
            <a:endParaRPr lang="en-GB" altLang="en-US" sz="1800"/>
          </a:p>
          <a:p>
            <a:pPr eaLnBrk="1" hangingPunct="1">
              <a:spcBef>
                <a:spcPct val="0"/>
              </a:spcBef>
              <a:buFontTx/>
              <a:buNone/>
            </a:pPr>
            <a:r>
              <a:rPr lang="en-GB" altLang="en-US" sz="1800"/>
              <a:t>Note that ammunition and its containers generally have many other types of markings as well.  </a:t>
            </a:r>
          </a:p>
        </p:txBody>
      </p:sp>
      <p:pic>
        <p:nvPicPr>
          <p:cNvPr id="5" name="Picture 4">
            <a:extLst>
              <a:ext uri="{FF2B5EF4-FFF2-40B4-BE49-F238E27FC236}">
                <a16:creationId xmlns:a16="http://schemas.microsoft.com/office/drawing/2014/main" id="{7FA4632A-A65C-5C48-905C-5B859DE22B63}"/>
              </a:ext>
            </a:extLst>
          </p:cNvPr>
          <p:cNvPicPr>
            <a:picLocks noChangeAspect="1"/>
          </p:cNvPicPr>
          <p:nvPr/>
        </p:nvPicPr>
        <p:blipFill>
          <a:blip r:embed="rId3"/>
          <a:stretch>
            <a:fillRect/>
          </a:stretch>
        </p:blipFill>
        <p:spPr>
          <a:xfrm>
            <a:off x="442912" y="1915446"/>
            <a:ext cx="5424219" cy="3418687"/>
          </a:xfrm>
          <a:prstGeom prst="rect">
            <a:avLst/>
          </a:prstGeom>
        </p:spPr>
      </p:pic>
    </p:spTree>
    <p:extLst>
      <p:ext uri="{BB962C8B-B14F-4D97-AF65-F5344CB8AC3E}">
        <p14:creationId xmlns:p14="http://schemas.microsoft.com/office/powerpoint/2010/main" val="1556817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4C106-2FDE-3444-A7E4-5870C6C8667C}"/>
              </a:ext>
            </a:extLst>
          </p:cNvPr>
          <p:cNvSpPr>
            <a:spLocks noGrp="1"/>
          </p:cNvSpPr>
          <p:nvPr>
            <p:ph type="title"/>
          </p:nvPr>
        </p:nvSpPr>
        <p:spPr/>
        <p:txBody>
          <a:bodyPr/>
          <a:lstStyle/>
          <a:p>
            <a:pPr algn="ctr"/>
            <a:r>
              <a:rPr lang="en-US"/>
              <a:t>Class 1 Hazard Division</a:t>
            </a:r>
            <a:endParaRPr lang="en-IE"/>
          </a:p>
        </p:txBody>
      </p:sp>
      <p:pic>
        <p:nvPicPr>
          <p:cNvPr id="4" name="Picture 3">
            <a:extLst>
              <a:ext uri="{FF2B5EF4-FFF2-40B4-BE49-F238E27FC236}">
                <a16:creationId xmlns:a16="http://schemas.microsoft.com/office/drawing/2014/main" id="{D3BEDF4C-9BD3-EE4F-8F3E-C52BE7CD350C}"/>
              </a:ext>
            </a:extLst>
          </p:cNvPr>
          <p:cNvPicPr>
            <a:picLocks noChangeAspect="1"/>
          </p:cNvPicPr>
          <p:nvPr/>
        </p:nvPicPr>
        <p:blipFill>
          <a:blip r:embed="rId3"/>
          <a:stretch>
            <a:fillRect/>
          </a:stretch>
        </p:blipFill>
        <p:spPr>
          <a:xfrm>
            <a:off x="799214" y="1465924"/>
            <a:ext cx="7545572" cy="4723739"/>
          </a:xfrm>
          <a:prstGeom prst="rect">
            <a:avLst/>
          </a:prstGeom>
        </p:spPr>
      </p:pic>
    </p:spTree>
    <p:extLst>
      <p:ext uri="{BB962C8B-B14F-4D97-AF65-F5344CB8AC3E}">
        <p14:creationId xmlns:p14="http://schemas.microsoft.com/office/powerpoint/2010/main" val="32884160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4C106-2FDE-3444-A7E4-5870C6C8667C}"/>
              </a:ext>
            </a:extLst>
          </p:cNvPr>
          <p:cNvSpPr>
            <a:spLocks noGrp="1"/>
          </p:cNvSpPr>
          <p:nvPr>
            <p:ph type="title"/>
          </p:nvPr>
        </p:nvSpPr>
        <p:spPr/>
        <p:txBody>
          <a:bodyPr/>
          <a:lstStyle/>
          <a:p>
            <a:pPr algn="ctr"/>
            <a:r>
              <a:rPr lang="en-US"/>
              <a:t>Hazard Division 1.1</a:t>
            </a:r>
            <a:endParaRPr lang="en-IE"/>
          </a:p>
        </p:txBody>
      </p:sp>
      <p:sp>
        <p:nvSpPr>
          <p:cNvPr id="3" name="Content Placeholder 2">
            <a:extLst>
              <a:ext uri="{FF2B5EF4-FFF2-40B4-BE49-F238E27FC236}">
                <a16:creationId xmlns:a16="http://schemas.microsoft.com/office/drawing/2014/main" id="{B7439C00-8642-1341-AD06-AF3A19BCD4DB}"/>
              </a:ext>
            </a:extLst>
          </p:cNvPr>
          <p:cNvSpPr>
            <a:spLocks noGrp="1"/>
          </p:cNvSpPr>
          <p:nvPr>
            <p:ph sz="half" idx="2"/>
          </p:nvPr>
        </p:nvSpPr>
        <p:spPr>
          <a:xfrm>
            <a:off x="629841" y="1383324"/>
            <a:ext cx="7886699" cy="4806340"/>
          </a:xfrm>
        </p:spPr>
        <p:txBody>
          <a:bodyPr/>
          <a:lstStyle/>
          <a:p>
            <a:pPr marL="114300" lvl="0" indent="0">
              <a:spcBef>
                <a:spcPts val="0"/>
              </a:spcBef>
              <a:buSzPts val="2200"/>
              <a:buNone/>
            </a:pPr>
            <a:r>
              <a:rPr lang="en-GB" sz="2800" b="1" dirty="0">
                <a:ea typeface="ＭＳ Ｐゴシック" panose="020B0600070205080204" pitchFamily="34" charset="-128"/>
              </a:rPr>
              <a:t>HD 1.1</a:t>
            </a:r>
          </a:p>
          <a:p>
            <a:pPr marL="114300" lvl="0" indent="0">
              <a:spcBef>
                <a:spcPts val="0"/>
              </a:spcBef>
              <a:buSzPts val="2200"/>
              <a:buNone/>
            </a:pPr>
            <a:endParaRPr lang="en-GB" sz="2800" b="1" dirty="0">
              <a:ea typeface="ＭＳ Ｐゴシック" panose="020B0600070205080204" pitchFamily="34" charset="-128"/>
            </a:endParaRPr>
          </a:p>
          <a:p>
            <a:pPr marL="360363" lvl="1" indent="-349250">
              <a:spcBef>
                <a:spcPts val="0"/>
              </a:spcBef>
              <a:buSzPts val="2200"/>
            </a:pPr>
            <a:r>
              <a:rPr lang="en-GB" sz="2800" dirty="0">
                <a:ea typeface="ＭＳ Ｐゴシック" panose="020B0600070205080204" pitchFamily="34" charset="-128"/>
              </a:rPr>
              <a:t>Ammunition that has a mass explosion hazard</a:t>
            </a:r>
          </a:p>
          <a:p>
            <a:pPr marL="360363" lvl="0" indent="-349250">
              <a:spcBef>
                <a:spcPts val="0"/>
              </a:spcBef>
              <a:buSzPts val="2200"/>
            </a:pPr>
            <a:endParaRPr lang="en-GB" sz="2800" dirty="0">
              <a:ea typeface="ＭＳ Ｐゴシック" panose="020B0600070205080204" pitchFamily="34" charset="-128"/>
            </a:endParaRPr>
          </a:p>
          <a:p>
            <a:pPr marL="360363" lvl="1" indent="-349250">
              <a:spcBef>
                <a:spcPts val="0"/>
              </a:spcBef>
              <a:buSzPts val="2200"/>
            </a:pPr>
            <a:r>
              <a:rPr lang="en-GB" sz="2800" dirty="0">
                <a:ea typeface="ＭＳ Ｐゴシック" panose="020B0600070205080204" pitchFamily="34" charset="-128"/>
              </a:rPr>
              <a:t>May produce </a:t>
            </a:r>
            <a:r>
              <a:rPr lang="en-GB" altLang="en-US" sz="2800" dirty="0">
                <a:ea typeface="ＭＳ Ｐゴシック" panose="020B0600070205080204" pitchFamily="34" charset="-128"/>
              </a:rPr>
              <a:t>a fragmentation and fire hazard </a:t>
            </a:r>
            <a:br>
              <a:rPr lang="en-GB" altLang="en-US" sz="2800" dirty="0">
                <a:ea typeface="ＭＳ Ｐゴシック" panose="020B0600070205080204" pitchFamily="34" charset="-128"/>
              </a:rPr>
            </a:br>
            <a:endParaRPr lang="en-GB" altLang="en-US" sz="2800" dirty="0">
              <a:ea typeface="ＭＳ Ｐゴシック" panose="020B0600070205080204" pitchFamily="34" charset="-128"/>
            </a:endParaRPr>
          </a:p>
          <a:p>
            <a:pPr marL="360363" lvl="1" indent="-349250">
              <a:spcBef>
                <a:spcPts val="0"/>
              </a:spcBef>
              <a:buSzPts val="2200"/>
            </a:pPr>
            <a:r>
              <a:rPr lang="en-GB" altLang="en-US" sz="2800" dirty="0">
                <a:ea typeface="ＭＳ Ｐゴシック" panose="020B0600070205080204" pitchFamily="34" charset="-128"/>
              </a:rPr>
              <a:t>e.g. Bulk demolition explosive</a:t>
            </a:r>
            <a:endParaRPr lang="en-IE" sz="2800" dirty="0"/>
          </a:p>
        </p:txBody>
      </p:sp>
      <p:pic>
        <p:nvPicPr>
          <p:cNvPr id="5" name="Picture 4" descr="Hazard Class 101: Know How to Categorize Your Hazardous Materials">
            <a:extLst>
              <a:ext uri="{FF2B5EF4-FFF2-40B4-BE49-F238E27FC236}">
                <a16:creationId xmlns:a16="http://schemas.microsoft.com/office/drawing/2014/main" id="{D8F71305-4D8B-1349-A9EC-DE4D5BB4ADB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50" r="82220" b="79928"/>
          <a:stretch/>
        </p:blipFill>
        <p:spPr bwMode="auto">
          <a:xfrm>
            <a:off x="6137427" y="4460790"/>
            <a:ext cx="2379113" cy="195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9422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6491D-CFB7-3B4F-89BB-9A084E3F4B80}"/>
              </a:ext>
            </a:extLst>
          </p:cNvPr>
          <p:cNvSpPr>
            <a:spLocks noGrp="1"/>
          </p:cNvSpPr>
          <p:nvPr>
            <p:ph type="title"/>
          </p:nvPr>
        </p:nvSpPr>
        <p:spPr/>
        <p:txBody>
          <a:bodyPr/>
          <a:lstStyle/>
          <a:p>
            <a:pPr algn="ctr"/>
            <a:r>
              <a:rPr lang="en-US"/>
              <a:t>Hazard Division 1.2</a:t>
            </a:r>
            <a:endParaRPr lang="en-IE"/>
          </a:p>
        </p:txBody>
      </p:sp>
      <p:sp>
        <p:nvSpPr>
          <p:cNvPr id="3" name="Content Placeholder 2">
            <a:extLst>
              <a:ext uri="{FF2B5EF4-FFF2-40B4-BE49-F238E27FC236}">
                <a16:creationId xmlns:a16="http://schemas.microsoft.com/office/drawing/2014/main" id="{10972C44-446D-2748-B018-220328E74256}"/>
              </a:ext>
            </a:extLst>
          </p:cNvPr>
          <p:cNvSpPr>
            <a:spLocks noGrp="1"/>
          </p:cNvSpPr>
          <p:nvPr>
            <p:ph sz="half" idx="2"/>
          </p:nvPr>
        </p:nvSpPr>
        <p:spPr/>
        <p:txBody>
          <a:bodyPr/>
          <a:lstStyle/>
          <a:p>
            <a:pPr marL="11113" lvl="0" indent="0">
              <a:spcBef>
                <a:spcPts val="0"/>
              </a:spcBef>
              <a:buSzPts val="2200"/>
              <a:buNone/>
            </a:pPr>
            <a:r>
              <a:rPr lang="en-GB" sz="2800" b="1" dirty="0">
                <a:ea typeface="ＭＳ Ｐゴシック" panose="020B0600070205080204" pitchFamily="34" charset="-128"/>
              </a:rPr>
              <a:t>HD 1.2</a:t>
            </a:r>
          </a:p>
          <a:p>
            <a:pPr marL="11113" lvl="0" indent="0">
              <a:spcBef>
                <a:spcPts val="0"/>
              </a:spcBef>
              <a:buSzPts val="2200"/>
              <a:buNone/>
            </a:pPr>
            <a:endParaRPr lang="en-GB" sz="2800" dirty="0">
              <a:ea typeface="ＭＳ Ｐゴシック" panose="020B0600070205080204" pitchFamily="34" charset="-128"/>
            </a:endParaRPr>
          </a:p>
          <a:p>
            <a:pPr marL="360363" lvl="1" indent="-349250">
              <a:spcBef>
                <a:spcPts val="0"/>
              </a:spcBef>
              <a:buSzPts val="2200"/>
            </a:pPr>
            <a:r>
              <a:rPr lang="en-GB" sz="2800" dirty="0">
                <a:ea typeface="ＭＳ Ｐゴシック" panose="020B0600070205080204" pitchFamily="34" charset="-128"/>
              </a:rPr>
              <a:t>Ammunition that has a projection hazard but not a mass explosion hazard</a:t>
            </a:r>
          </a:p>
          <a:p>
            <a:pPr marL="360363" lvl="0" indent="-349250">
              <a:spcBef>
                <a:spcPts val="0"/>
              </a:spcBef>
              <a:buSzPts val="2200"/>
            </a:pPr>
            <a:endParaRPr lang="en-GB" sz="2800" dirty="0">
              <a:ea typeface="ＭＳ Ｐゴシック" panose="020B0600070205080204" pitchFamily="34" charset="-128"/>
            </a:endParaRPr>
          </a:p>
          <a:p>
            <a:pPr marL="360363" lvl="1" indent="-349250">
              <a:spcBef>
                <a:spcPts val="0"/>
              </a:spcBef>
              <a:buSzPts val="2200"/>
            </a:pPr>
            <a:r>
              <a:rPr lang="en-GB" sz="2800" dirty="0">
                <a:ea typeface="ＭＳ Ｐゴシック" panose="020B0600070205080204" pitchFamily="34" charset="-128"/>
              </a:rPr>
              <a:t>Severe projection hazard</a:t>
            </a:r>
            <a:br>
              <a:rPr lang="en-GB" altLang="en-US" sz="2800" dirty="0">
                <a:ea typeface="ＭＳ Ｐゴシック" panose="020B0600070205080204" pitchFamily="34" charset="-128"/>
              </a:rPr>
            </a:br>
            <a:endParaRPr lang="en-GB" altLang="en-US" sz="2800" dirty="0">
              <a:ea typeface="ＭＳ Ｐゴシック" panose="020B0600070205080204" pitchFamily="34" charset="-128"/>
            </a:endParaRPr>
          </a:p>
          <a:p>
            <a:pPr marL="360363" lvl="1" indent="-349250">
              <a:spcBef>
                <a:spcPts val="0"/>
              </a:spcBef>
              <a:buSzPts val="2200"/>
            </a:pPr>
            <a:r>
              <a:rPr lang="en-GB" sz="2800" dirty="0">
                <a:ea typeface="ＭＳ Ｐゴシック" panose="020B0600070205080204" pitchFamily="34" charset="-128"/>
              </a:rPr>
              <a:t>e.g. Certain types of grenades</a:t>
            </a:r>
            <a:endParaRPr lang="en-GB" sz="2800" dirty="0"/>
          </a:p>
          <a:p>
            <a:endParaRPr lang="en-IE" dirty="0"/>
          </a:p>
        </p:txBody>
      </p:sp>
      <p:pic>
        <p:nvPicPr>
          <p:cNvPr id="5" name="Picture 4" descr="Hazard Class 101: Know How to Categorize Your Hazardous Materials">
            <a:extLst>
              <a:ext uri="{FF2B5EF4-FFF2-40B4-BE49-F238E27FC236}">
                <a16:creationId xmlns:a16="http://schemas.microsoft.com/office/drawing/2014/main" id="{20D5D945-17E1-CD46-B6AE-694678292DF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818" t="2705" r="66501" b="79928"/>
          <a:stretch/>
        </p:blipFill>
        <p:spPr bwMode="auto">
          <a:xfrm>
            <a:off x="6512011" y="4299523"/>
            <a:ext cx="2002148" cy="1890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0272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9F956-F699-8D4E-B8E3-AF82C10E2AD7}"/>
              </a:ext>
            </a:extLst>
          </p:cNvPr>
          <p:cNvSpPr>
            <a:spLocks noGrp="1"/>
          </p:cNvSpPr>
          <p:nvPr>
            <p:ph type="title"/>
          </p:nvPr>
        </p:nvSpPr>
        <p:spPr/>
        <p:txBody>
          <a:bodyPr/>
          <a:lstStyle/>
          <a:p>
            <a:pPr algn="ctr"/>
            <a:r>
              <a:rPr lang="en-US"/>
              <a:t>Hazard Division 1.3</a:t>
            </a:r>
            <a:endParaRPr lang="en-IE"/>
          </a:p>
        </p:txBody>
      </p:sp>
      <p:sp>
        <p:nvSpPr>
          <p:cNvPr id="3" name="Content Placeholder 2">
            <a:extLst>
              <a:ext uri="{FF2B5EF4-FFF2-40B4-BE49-F238E27FC236}">
                <a16:creationId xmlns:a16="http://schemas.microsoft.com/office/drawing/2014/main" id="{81998A16-7828-124B-AFB0-AA68447F4556}"/>
              </a:ext>
            </a:extLst>
          </p:cNvPr>
          <p:cNvSpPr>
            <a:spLocks noGrp="1"/>
          </p:cNvSpPr>
          <p:nvPr>
            <p:ph sz="half" idx="2"/>
          </p:nvPr>
        </p:nvSpPr>
        <p:spPr>
          <a:xfrm>
            <a:off x="629841" y="1473150"/>
            <a:ext cx="7886699" cy="4294485"/>
          </a:xfrm>
        </p:spPr>
        <p:txBody>
          <a:bodyPr/>
          <a:lstStyle/>
          <a:p>
            <a:pPr marL="114300" lvl="0" indent="0">
              <a:spcBef>
                <a:spcPts val="0"/>
              </a:spcBef>
              <a:buSzPts val="2200"/>
              <a:buNone/>
            </a:pPr>
            <a:r>
              <a:rPr lang="en-GB" sz="2800" b="1" dirty="0">
                <a:ea typeface="ＭＳ Ｐゴシック" panose="020B0600070205080204" pitchFamily="34" charset="-128"/>
              </a:rPr>
              <a:t>HD 1.3</a:t>
            </a:r>
          </a:p>
          <a:p>
            <a:pPr marL="114300" lvl="0" indent="0">
              <a:spcBef>
                <a:spcPts val="0"/>
              </a:spcBef>
              <a:buSzPts val="2200"/>
              <a:buNone/>
            </a:pPr>
            <a:endParaRPr lang="en-GB" sz="2800" dirty="0">
              <a:ea typeface="ＭＳ Ｐゴシック" panose="020B0600070205080204" pitchFamily="34" charset="-128"/>
            </a:endParaRPr>
          </a:p>
          <a:p>
            <a:pPr marL="360363" lvl="1" indent="-349250">
              <a:spcBef>
                <a:spcPts val="0"/>
              </a:spcBef>
              <a:buSzPts val="2200"/>
            </a:pPr>
            <a:r>
              <a:rPr lang="en-GB" sz="2800" dirty="0">
                <a:ea typeface="ＭＳ Ｐゴシック" panose="020B0600070205080204" pitchFamily="34" charset="-128"/>
              </a:rPr>
              <a:t>Ammunition that has a fire hazard</a:t>
            </a:r>
          </a:p>
          <a:p>
            <a:pPr marL="360363" lvl="0" indent="-349250">
              <a:spcBef>
                <a:spcPts val="0"/>
              </a:spcBef>
              <a:buSzPts val="2200"/>
            </a:pPr>
            <a:endParaRPr lang="en-GB" sz="2800" dirty="0">
              <a:ea typeface="ＭＳ Ｐゴシック" panose="020B0600070205080204" pitchFamily="34" charset="-128"/>
            </a:endParaRPr>
          </a:p>
          <a:p>
            <a:pPr marL="360363" lvl="1" indent="-349250">
              <a:spcBef>
                <a:spcPts val="0"/>
              </a:spcBef>
              <a:buSzPts val="2200"/>
            </a:pPr>
            <a:r>
              <a:rPr lang="en-GB" sz="2800" dirty="0">
                <a:ea typeface="ＭＳ Ｐゴシック" panose="020B0600070205080204" pitchFamily="34" charset="-128"/>
              </a:rPr>
              <a:t>May produce </a:t>
            </a:r>
            <a:r>
              <a:rPr lang="en-GB" altLang="en-US" sz="2800" dirty="0">
                <a:ea typeface="ＭＳ Ｐゴシック" panose="020B0600070205080204" pitchFamily="34" charset="-128"/>
              </a:rPr>
              <a:t>a minor blast or projection hazard</a:t>
            </a:r>
            <a:br>
              <a:rPr lang="en-GB" altLang="en-US" sz="2800" dirty="0">
                <a:ea typeface="ＭＳ Ｐゴシック" panose="020B0600070205080204" pitchFamily="34" charset="-128"/>
              </a:rPr>
            </a:br>
            <a:endParaRPr lang="en-GB" altLang="en-US" sz="2800" dirty="0">
              <a:ea typeface="ＭＳ Ｐゴシック" panose="020B0600070205080204" pitchFamily="34" charset="-128"/>
            </a:endParaRPr>
          </a:p>
          <a:p>
            <a:pPr marL="360363" lvl="1" indent="-349250">
              <a:spcBef>
                <a:spcPts val="0"/>
              </a:spcBef>
              <a:buSzPts val="2200"/>
            </a:pPr>
            <a:r>
              <a:rPr lang="en-GB" altLang="en-US" sz="2800" dirty="0">
                <a:ea typeface="ＭＳ Ｐゴシック" panose="020B0600070205080204" pitchFamily="34" charset="-128"/>
              </a:rPr>
              <a:t>e.g. Incendiary ammunition</a:t>
            </a:r>
            <a:endParaRPr lang="en-GB" sz="2800" dirty="0"/>
          </a:p>
          <a:p>
            <a:endParaRPr lang="en-IE" dirty="0"/>
          </a:p>
        </p:txBody>
      </p:sp>
      <p:pic>
        <p:nvPicPr>
          <p:cNvPr id="5" name="Picture 4" descr="Hazard Class 101: Know How to Categorize Your Hazardous Materials">
            <a:extLst>
              <a:ext uri="{FF2B5EF4-FFF2-40B4-BE49-F238E27FC236}">
                <a16:creationId xmlns:a16="http://schemas.microsoft.com/office/drawing/2014/main" id="{9D10C8F4-61B0-AA40-B28E-60B7AC1636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4376" t="2705" r="50711" b="79928"/>
          <a:stretch/>
        </p:blipFill>
        <p:spPr bwMode="auto">
          <a:xfrm>
            <a:off x="6536725" y="4529979"/>
            <a:ext cx="1977434" cy="1962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9958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40A92-CDF8-D046-80A4-6269CC51B41A}"/>
              </a:ext>
            </a:extLst>
          </p:cNvPr>
          <p:cNvSpPr>
            <a:spLocks noGrp="1"/>
          </p:cNvSpPr>
          <p:nvPr>
            <p:ph type="title"/>
          </p:nvPr>
        </p:nvSpPr>
        <p:spPr/>
        <p:txBody>
          <a:bodyPr/>
          <a:lstStyle/>
          <a:p>
            <a:r>
              <a:rPr lang="en-GB">
                <a:solidFill>
                  <a:srgbClr val="FFFFFF"/>
                </a:solidFill>
                <a:ea typeface="Century Gothic"/>
                <a:cs typeface="Century Gothic"/>
                <a:sym typeface="Century Gothic"/>
              </a:rPr>
              <a:t>Objective</a:t>
            </a:r>
            <a:endParaRPr lang="en-IE"/>
          </a:p>
        </p:txBody>
      </p:sp>
      <p:sp>
        <p:nvSpPr>
          <p:cNvPr id="3" name="Text Placeholder 2">
            <a:extLst>
              <a:ext uri="{FF2B5EF4-FFF2-40B4-BE49-F238E27FC236}">
                <a16:creationId xmlns:a16="http://schemas.microsoft.com/office/drawing/2014/main" id="{29CC48FF-456F-F344-8C70-0444A7CAD80F}"/>
              </a:ext>
            </a:extLst>
          </p:cNvPr>
          <p:cNvSpPr>
            <a:spLocks noGrp="1"/>
          </p:cNvSpPr>
          <p:nvPr>
            <p:ph type="body" sz="quarter" idx="10"/>
          </p:nvPr>
        </p:nvSpPr>
        <p:spPr/>
        <p:txBody>
          <a:bodyPr lIns="91440" tIns="45720" rIns="91440" bIns="45720" anchor="t"/>
          <a:lstStyle/>
          <a:p>
            <a:endParaRPr lang="en-GB"/>
          </a:p>
          <a:p>
            <a:r>
              <a:rPr lang="en-GB"/>
              <a:t>Apply Hazard </a:t>
            </a:r>
            <a:r>
              <a:rPr lang="en-GB" dirty="0"/>
              <a:t>Classification </a:t>
            </a:r>
            <a:r>
              <a:rPr lang="en-GB"/>
              <a:t>Code mixing Rules for the safe storage, transportation and packaging of ammunition.</a:t>
            </a:r>
            <a:r>
              <a:rPr lang="en-IE"/>
              <a:t> </a:t>
            </a:r>
            <a:endParaRPr lang="en-IE" dirty="0">
              <a:cs typeface="Arial"/>
            </a:endParaRPr>
          </a:p>
        </p:txBody>
      </p:sp>
    </p:spTree>
    <p:extLst>
      <p:ext uri="{BB962C8B-B14F-4D97-AF65-F5344CB8AC3E}">
        <p14:creationId xmlns:p14="http://schemas.microsoft.com/office/powerpoint/2010/main" val="33917757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4344A-EA39-FA4D-BF9A-FB5ABCDFA5F7}"/>
              </a:ext>
            </a:extLst>
          </p:cNvPr>
          <p:cNvSpPr>
            <a:spLocks noGrp="1"/>
          </p:cNvSpPr>
          <p:nvPr>
            <p:ph type="title"/>
          </p:nvPr>
        </p:nvSpPr>
        <p:spPr/>
        <p:txBody>
          <a:bodyPr/>
          <a:lstStyle/>
          <a:p>
            <a:pPr algn="ctr"/>
            <a:r>
              <a:rPr lang="en-US"/>
              <a:t>Hazard Division 1.4</a:t>
            </a:r>
            <a:endParaRPr lang="en-IE"/>
          </a:p>
        </p:txBody>
      </p:sp>
      <p:sp>
        <p:nvSpPr>
          <p:cNvPr id="3" name="Content Placeholder 2">
            <a:extLst>
              <a:ext uri="{FF2B5EF4-FFF2-40B4-BE49-F238E27FC236}">
                <a16:creationId xmlns:a16="http://schemas.microsoft.com/office/drawing/2014/main" id="{59C48360-F095-3A48-A01A-E5862E890410}"/>
              </a:ext>
            </a:extLst>
          </p:cNvPr>
          <p:cNvSpPr>
            <a:spLocks noGrp="1"/>
          </p:cNvSpPr>
          <p:nvPr>
            <p:ph sz="half" idx="2"/>
          </p:nvPr>
        </p:nvSpPr>
        <p:spPr>
          <a:xfrm>
            <a:off x="629841" y="1520042"/>
            <a:ext cx="7886699" cy="4294485"/>
          </a:xfrm>
        </p:spPr>
        <p:txBody>
          <a:bodyPr/>
          <a:lstStyle/>
          <a:p>
            <a:pPr marL="11113" lvl="0" indent="0">
              <a:spcBef>
                <a:spcPts val="0"/>
              </a:spcBef>
              <a:buSzPts val="2200"/>
              <a:buNone/>
            </a:pPr>
            <a:r>
              <a:rPr lang="en-GB" sz="2800" b="1" dirty="0">
                <a:ea typeface="ＭＳ Ｐゴシック" panose="020B0600070205080204" pitchFamily="34" charset="-128"/>
              </a:rPr>
              <a:t>HD 1.4</a:t>
            </a:r>
          </a:p>
          <a:p>
            <a:pPr marL="11113" lvl="0" indent="0">
              <a:spcBef>
                <a:spcPts val="0"/>
              </a:spcBef>
              <a:buSzPts val="2200"/>
              <a:buNone/>
            </a:pPr>
            <a:endParaRPr lang="en-GB" sz="2800" dirty="0">
              <a:ea typeface="ＭＳ Ｐゴシック" panose="020B0600070205080204" pitchFamily="34" charset="-128"/>
            </a:endParaRPr>
          </a:p>
          <a:p>
            <a:pPr marL="360363" lvl="1" indent="-349250">
              <a:spcBef>
                <a:spcPts val="0"/>
              </a:spcBef>
              <a:buSzPts val="2200"/>
            </a:pPr>
            <a:r>
              <a:rPr lang="en-GB" altLang="en-US" sz="2800" dirty="0">
                <a:ea typeface="ＭＳ Ｐゴシック" panose="020B0600070205080204" pitchFamily="34" charset="-128"/>
              </a:rPr>
              <a:t>No significant hazard in an accident</a:t>
            </a:r>
            <a:br>
              <a:rPr lang="en-GB" altLang="en-US" sz="2800" dirty="0">
                <a:ea typeface="ＭＳ Ｐゴシック" panose="020B0600070205080204" pitchFamily="34" charset="-128"/>
              </a:rPr>
            </a:br>
            <a:endParaRPr lang="en-GB" altLang="en-US" sz="2800" dirty="0">
              <a:ea typeface="ＭＳ Ｐゴシック" panose="020B0600070205080204" pitchFamily="34" charset="-128"/>
            </a:endParaRPr>
          </a:p>
          <a:p>
            <a:pPr marL="360363" lvl="1" indent="-349250">
              <a:spcBef>
                <a:spcPts val="0"/>
              </a:spcBef>
              <a:buSzPts val="2200"/>
            </a:pPr>
            <a:r>
              <a:rPr lang="en-GB" altLang="en-US" sz="2800" dirty="0">
                <a:ea typeface="ＭＳ Ｐゴシック" panose="020B0600070205080204" pitchFamily="34" charset="-128"/>
              </a:rPr>
              <a:t>e.g. Small Arms Ammunition (SAA)</a:t>
            </a:r>
            <a:endParaRPr lang="en-GB" sz="2800" dirty="0"/>
          </a:p>
          <a:p>
            <a:endParaRPr lang="en-IE" dirty="0"/>
          </a:p>
        </p:txBody>
      </p:sp>
      <p:pic>
        <p:nvPicPr>
          <p:cNvPr id="5" name="Picture 4" descr="Hazard Class 101: Know How to Categorize Your Hazardous Materials">
            <a:extLst>
              <a:ext uri="{FF2B5EF4-FFF2-40B4-BE49-F238E27FC236}">
                <a16:creationId xmlns:a16="http://schemas.microsoft.com/office/drawing/2014/main" id="{4A867CE5-322E-1146-AF17-2A00AB881A4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9946" t="2705" r="34264" b="79928"/>
          <a:stretch/>
        </p:blipFill>
        <p:spPr bwMode="auto">
          <a:xfrm>
            <a:off x="6252519" y="4370355"/>
            <a:ext cx="2264021" cy="2122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77051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692DF-40C0-3142-A388-5B8DFF59AD20}"/>
              </a:ext>
            </a:extLst>
          </p:cNvPr>
          <p:cNvSpPr>
            <a:spLocks noGrp="1"/>
          </p:cNvSpPr>
          <p:nvPr>
            <p:ph type="title"/>
          </p:nvPr>
        </p:nvSpPr>
        <p:spPr/>
        <p:txBody>
          <a:bodyPr/>
          <a:lstStyle/>
          <a:p>
            <a:pPr algn="ctr"/>
            <a:r>
              <a:rPr lang="en-US"/>
              <a:t>Hazard Division 1.5</a:t>
            </a:r>
            <a:endParaRPr lang="en-IE"/>
          </a:p>
        </p:txBody>
      </p:sp>
      <p:sp>
        <p:nvSpPr>
          <p:cNvPr id="3" name="Content Placeholder 2">
            <a:extLst>
              <a:ext uri="{FF2B5EF4-FFF2-40B4-BE49-F238E27FC236}">
                <a16:creationId xmlns:a16="http://schemas.microsoft.com/office/drawing/2014/main" id="{BE78C7B5-A77C-6A4F-91B1-EFB37EB15637}"/>
              </a:ext>
            </a:extLst>
          </p:cNvPr>
          <p:cNvSpPr>
            <a:spLocks noGrp="1"/>
          </p:cNvSpPr>
          <p:nvPr>
            <p:ph sz="half" idx="2"/>
          </p:nvPr>
        </p:nvSpPr>
        <p:spPr>
          <a:xfrm>
            <a:off x="629841" y="1285582"/>
            <a:ext cx="8080405" cy="4294485"/>
          </a:xfrm>
        </p:spPr>
        <p:txBody>
          <a:bodyPr/>
          <a:lstStyle/>
          <a:p>
            <a:pPr marL="11113" lvl="0" indent="0">
              <a:spcBef>
                <a:spcPts val="0"/>
              </a:spcBef>
              <a:buSzPts val="2200"/>
              <a:buNone/>
            </a:pPr>
            <a:r>
              <a:rPr lang="en-GB" sz="2800" b="1" dirty="0">
                <a:ea typeface="ＭＳ Ｐゴシック" panose="020B0600070205080204" pitchFamily="34" charset="-128"/>
              </a:rPr>
              <a:t>HD 1.5</a:t>
            </a:r>
          </a:p>
          <a:p>
            <a:pPr marL="114300" lvl="0" indent="0">
              <a:spcBef>
                <a:spcPts val="0"/>
              </a:spcBef>
              <a:buSzPts val="2200"/>
              <a:buNone/>
            </a:pPr>
            <a:endParaRPr lang="en-GB" sz="2800" dirty="0">
              <a:ea typeface="ＭＳ Ｐゴシック" panose="020B0600070205080204" pitchFamily="34" charset="-128"/>
            </a:endParaRPr>
          </a:p>
          <a:p>
            <a:pPr marL="360363" lvl="1" indent="-349250">
              <a:spcBef>
                <a:spcPts val="0"/>
              </a:spcBef>
              <a:buSzPts val="2200"/>
            </a:pPr>
            <a:r>
              <a:rPr lang="en-GB" sz="2800" dirty="0">
                <a:ea typeface="ＭＳ Ｐゴシック" panose="020B0600070205080204" pitchFamily="34" charset="-128"/>
              </a:rPr>
              <a:t>Very insensitive substances which may produce a mass explosion hazard</a:t>
            </a:r>
          </a:p>
          <a:p>
            <a:pPr marL="360363" lvl="0" indent="-349250">
              <a:spcBef>
                <a:spcPts val="0"/>
              </a:spcBef>
              <a:buSzPts val="2200"/>
            </a:pPr>
            <a:endParaRPr lang="en-GB" sz="2800" dirty="0">
              <a:ea typeface="ＭＳ Ｐゴシック" panose="020B0600070205080204" pitchFamily="34" charset="-128"/>
            </a:endParaRPr>
          </a:p>
          <a:p>
            <a:pPr marL="360363" lvl="1" indent="-349250">
              <a:spcBef>
                <a:spcPts val="0"/>
              </a:spcBef>
              <a:buSzPts val="2200"/>
            </a:pPr>
            <a:r>
              <a:rPr lang="en-GB" sz="2800" dirty="0">
                <a:ea typeface="ＭＳ Ｐゴシック" panose="020B0600070205080204" pitchFamily="34" charset="-128"/>
              </a:rPr>
              <a:t>Known as ‘Insensitive Munitions’</a:t>
            </a:r>
            <a:br>
              <a:rPr lang="en-GB" altLang="en-US" sz="2800" dirty="0">
                <a:ea typeface="ＭＳ Ｐゴシック" panose="020B0600070205080204" pitchFamily="34" charset="-128"/>
              </a:rPr>
            </a:br>
            <a:endParaRPr lang="en-GB" altLang="en-US" sz="2800" dirty="0">
              <a:ea typeface="ＭＳ Ｐゴシック" panose="020B0600070205080204" pitchFamily="34" charset="-128"/>
            </a:endParaRPr>
          </a:p>
          <a:p>
            <a:pPr marL="360363" lvl="1" indent="-349250">
              <a:spcBef>
                <a:spcPts val="0"/>
              </a:spcBef>
              <a:buSzPts val="2200"/>
            </a:pPr>
            <a:r>
              <a:rPr lang="en-GB" sz="2800" dirty="0">
                <a:ea typeface="ＭＳ Ｐゴシック" panose="020B0600070205080204" pitchFamily="34" charset="-128"/>
              </a:rPr>
              <a:t>Rarely deployed on UN Missions</a:t>
            </a:r>
          </a:p>
          <a:p>
            <a:pPr marL="11113" lvl="1" indent="0">
              <a:spcBef>
                <a:spcPts val="0"/>
              </a:spcBef>
              <a:buSzPts val="2200"/>
              <a:buNone/>
            </a:pPr>
            <a:endParaRPr lang="en-GB" sz="2800" dirty="0">
              <a:ea typeface="ＭＳ Ｐゴシック" panose="020B0600070205080204" pitchFamily="34" charset="-128"/>
            </a:endParaRPr>
          </a:p>
          <a:p>
            <a:pPr marL="360363" lvl="1" indent="-349250">
              <a:spcBef>
                <a:spcPts val="0"/>
              </a:spcBef>
              <a:buSzPts val="2200"/>
            </a:pPr>
            <a:r>
              <a:rPr lang="en-GB" sz="2800" dirty="0">
                <a:ea typeface="ＭＳ Ｐゴシック" panose="020B0600070205080204" pitchFamily="34" charset="-128"/>
              </a:rPr>
              <a:t>Commercial blasting explosives</a:t>
            </a:r>
            <a:endParaRPr lang="en-GB" sz="2800" dirty="0"/>
          </a:p>
          <a:p>
            <a:endParaRPr lang="en-IE" dirty="0"/>
          </a:p>
        </p:txBody>
      </p:sp>
      <p:pic>
        <p:nvPicPr>
          <p:cNvPr id="5" name="Picture 4" descr="Hazard Class 101: Know How to Categorize Your Hazardous Materials">
            <a:extLst>
              <a:ext uri="{FF2B5EF4-FFF2-40B4-BE49-F238E27FC236}">
                <a16:creationId xmlns:a16="http://schemas.microsoft.com/office/drawing/2014/main" id="{905C3206-655A-DD46-9800-9461816982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6065" t="2705" r="18474" b="79928"/>
          <a:stretch/>
        </p:blipFill>
        <p:spPr bwMode="auto">
          <a:xfrm>
            <a:off x="6487297" y="4465886"/>
            <a:ext cx="2026862" cy="1940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56968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A337-3B77-3B46-AFC6-1CC4B6102E54}"/>
              </a:ext>
            </a:extLst>
          </p:cNvPr>
          <p:cNvSpPr>
            <a:spLocks noGrp="1"/>
          </p:cNvSpPr>
          <p:nvPr>
            <p:ph type="title"/>
          </p:nvPr>
        </p:nvSpPr>
        <p:spPr/>
        <p:txBody>
          <a:bodyPr/>
          <a:lstStyle/>
          <a:p>
            <a:pPr algn="ctr"/>
            <a:r>
              <a:rPr lang="en-US"/>
              <a:t>Hazard Division 1.6</a:t>
            </a:r>
            <a:endParaRPr lang="en-IE"/>
          </a:p>
        </p:txBody>
      </p:sp>
      <p:sp>
        <p:nvSpPr>
          <p:cNvPr id="3" name="Content Placeholder 2">
            <a:extLst>
              <a:ext uri="{FF2B5EF4-FFF2-40B4-BE49-F238E27FC236}">
                <a16:creationId xmlns:a16="http://schemas.microsoft.com/office/drawing/2014/main" id="{7A007455-4939-3F49-A409-5440DED95BE3}"/>
              </a:ext>
            </a:extLst>
          </p:cNvPr>
          <p:cNvSpPr>
            <a:spLocks noGrp="1"/>
          </p:cNvSpPr>
          <p:nvPr>
            <p:ph sz="half" idx="2"/>
          </p:nvPr>
        </p:nvSpPr>
        <p:spPr/>
        <p:txBody>
          <a:bodyPr/>
          <a:lstStyle/>
          <a:p>
            <a:pPr marL="114300" lvl="0" indent="0">
              <a:spcBef>
                <a:spcPts val="0"/>
              </a:spcBef>
              <a:buSzPts val="2200"/>
              <a:buNone/>
            </a:pPr>
            <a:r>
              <a:rPr lang="en-GB" sz="2800" b="1">
                <a:ea typeface="ＭＳ Ｐゴシック" panose="020B0600070205080204" pitchFamily="34" charset="-128"/>
              </a:rPr>
              <a:t>HD 1.1</a:t>
            </a:r>
          </a:p>
          <a:p>
            <a:pPr marL="114300" lvl="0" indent="0">
              <a:spcBef>
                <a:spcPts val="0"/>
              </a:spcBef>
              <a:buSzPts val="2200"/>
              <a:buNone/>
            </a:pPr>
            <a:endParaRPr lang="en-GB" sz="2800">
              <a:ea typeface="ＭＳ Ｐゴシック" panose="020B0600070205080204" pitchFamily="34" charset="-128"/>
            </a:endParaRPr>
          </a:p>
          <a:p>
            <a:pPr marL="360363" lvl="1" indent="-349250">
              <a:spcBef>
                <a:spcPts val="0"/>
              </a:spcBef>
              <a:buSzPts val="2200"/>
            </a:pPr>
            <a:r>
              <a:rPr lang="en-GB" sz="2800">
                <a:ea typeface="ＭＳ Ｐゴシック" panose="020B0600070205080204" pitchFamily="34" charset="-128"/>
              </a:rPr>
              <a:t>Very insensitive substances which will not produce a mass explosion hazard</a:t>
            </a:r>
          </a:p>
          <a:p>
            <a:endParaRPr lang="en-IE"/>
          </a:p>
        </p:txBody>
      </p:sp>
      <p:pic>
        <p:nvPicPr>
          <p:cNvPr id="5" name="Picture 4" descr="Hazard Class 101: Know How to Categorize Your Hazardous Materials">
            <a:extLst>
              <a:ext uri="{FF2B5EF4-FFF2-40B4-BE49-F238E27FC236}">
                <a16:creationId xmlns:a16="http://schemas.microsoft.com/office/drawing/2014/main" id="{3CD4C496-C6F1-964C-8297-7691104978B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1636" t="2705" r="2794" b="79928"/>
          <a:stretch/>
        </p:blipFill>
        <p:spPr bwMode="auto">
          <a:xfrm>
            <a:off x="6462584" y="4443711"/>
            <a:ext cx="2051575" cy="1950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941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9CCD5-510F-6E41-B8E7-8706A7FCBD4A}"/>
              </a:ext>
            </a:extLst>
          </p:cNvPr>
          <p:cNvSpPr>
            <a:spLocks noGrp="1"/>
          </p:cNvSpPr>
          <p:nvPr>
            <p:ph type="title"/>
          </p:nvPr>
        </p:nvSpPr>
        <p:spPr/>
        <p:txBody>
          <a:bodyPr/>
          <a:lstStyle/>
          <a:p>
            <a:pPr algn="ctr"/>
            <a:r>
              <a:rPr lang="en-US"/>
              <a:t>Fire Divisions</a:t>
            </a:r>
            <a:endParaRPr lang="en-IE"/>
          </a:p>
        </p:txBody>
      </p:sp>
      <p:sp>
        <p:nvSpPr>
          <p:cNvPr id="3" name="Content Placeholder 2">
            <a:extLst>
              <a:ext uri="{FF2B5EF4-FFF2-40B4-BE49-F238E27FC236}">
                <a16:creationId xmlns:a16="http://schemas.microsoft.com/office/drawing/2014/main" id="{037FD244-FDAE-AB48-8A3E-A6FDF7917713}"/>
              </a:ext>
            </a:extLst>
          </p:cNvPr>
          <p:cNvSpPr>
            <a:spLocks noGrp="1"/>
          </p:cNvSpPr>
          <p:nvPr>
            <p:ph sz="half" idx="2"/>
          </p:nvPr>
        </p:nvSpPr>
        <p:spPr>
          <a:xfrm>
            <a:off x="744487" y="1706109"/>
            <a:ext cx="3342084" cy="4294485"/>
          </a:xfrm>
        </p:spPr>
        <p:txBody>
          <a:bodyPr/>
          <a:lstStyle/>
          <a:p>
            <a:pPr marL="342900" lvl="0">
              <a:spcBef>
                <a:spcPts val="0"/>
              </a:spcBef>
              <a:buSzPts val="2200"/>
            </a:pPr>
            <a:r>
              <a:rPr lang="en-GB" sz="2000" dirty="0">
                <a:ea typeface="ＭＳ Ｐゴシック" panose="020B0600070205080204" pitchFamily="34" charset="-128"/>
              </a:rPr>
              <a:t>Often used with the Hazard Divisions</a:t>
            </a:r>
            <a:br>
              <a:rPr lang="en-GB" sz="2000" dirty="0">
                <a:ea typeface="ＭＳ Ｐゴシック" panose="020B0600070205080204" pitchFamily="34" charset="-128"/>
              </a:rPr>
            </a:br>
            <a:endParaRPr lang="en-GB" sz="2000" dirty="0">
              <a:ea typeface="ＭＳ Ｐゴシック" panose="020B0600070205080204" pitchFamily="34" charset="-128"/>
            </a:endParaRPr>
          </a:p>
          <a:p>
            <a:pPr marL="342900" lvl="0">
              <a:spcBef>
                <a:spcPts val="0"/>
              </a:spcBef>
              <a:buSzPts val="2200"/>
            </a:pPr>
            <a:r>
              <a:rPr lang="en-GB" sz="2000" dirty="0">
                <a:ea typeface="ＭＳ Ｐゴシック" panose="020B0600070205080204" pitchFamily="34" charset="-128"/>
              </a:rPr>
              <a:t>Used by Fire Fighting Personal to recognise the fire hazard of the store</a:t>
            </a:r>
          </a:p>
          <a:p>
            <a:pPr marL="342900" lvl="0">
              <a:spcBef>
                <a:spcPts val="0"/>
              </a:spcBef>
              <a:buSzPts val="2200"/>
            </a:pPr>
            <a:endParaRPr lang="en-GB" sz="2000" dirty="0">
              <a:ea typeface="ＭＳ Ｐゴシック" panose="020B0600070205080204" pitchFamily="34" charset="-128"/>
            </a:endParaRPr>
          </a:p>
          <a:p>
            <a:pPr marL="342900" marR="0" lvl="0" indent="-228600" algn="l" defTabSz="914400" rtl="0" eaLnBrk="1" fontAlgn="auto" latinLnBrk="0" hangingPunct="1">
              <a:lnSpc>
                <a:spcPct val="90000"/>
              </a:lnSpc>
              <a:spcBef>
                <a:spcPts val="0"/>
              </a:spcBef>
              <a:spcAft>
                <a:spcPts val="0"/>
              </a:spcAft>
              <a:buClrTx/>
              <a:buSzPts val="2200"/>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34" charset="-128"/>
                <a:cs typeface="+mn-cs"/>
              </a:rPr>
              <a:t>Used on storage facilities</a:t>
            </a:r>
          </a:p>
          <a:p>
            <a:pPr marL="342900" marR="0" lvl="0" indent="-228600" algn="l" defTabSz="914400" rtl="0" eaLnBrk="1" fontAlgn="auto" latinLnBrk="0" hangingPunct="1">
              <a:lnSpc>
                <a:spcPct val="90000"/>
              </a:lnSpc>
              <a:spcBef>
                <a:spcPts val="0"/>
              </a:spcBef>
              <a:spcAft>
                <a:spcPts val="0"/>
              </a:spcAft>
              <a:buClrTx/>
              <a:buSzPts val="2200"/>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34" charset="-128"/>
              <a:cs typeface="+mn-cs"/>
            </a:endParaRPr>
          </a:p>
          <a:p>
            <a:pPr marL="342900" marR="0" lvl="0" indent="-228600" algn="l" defTabSz="914400" rtl="0" eaLnBrk="1" fontAlgn="auto" latinLnBrk="0" hangingPunct="1">
              <a:lnSpc>
                <a:spcPct val="90000"/>
              </a:lnSpc>
              <a:spcBef>
                <a:spcPts val="0"/>
              </a:spcBef>
              <a:spcAft>
                <a:spcPts val="0"/>
              </a:spcAft>
              <a:buClrTx/>
              <a:buSzPts val="2200"/>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34" charset="-128"/>
                <a:cs typeface="+mn-cs"/>
              </a:rPr>
              <a:t>Different shapes to be recognised from far away</a:t>
            </a:r>
          </a:p>
          <a:p>
            <a:pPr marL="342900" lvl="0">
              <a:spcBef>
                <a:spcPts val="0"/>
              </a:spcBef>
              <a:buSzPts val="2200"/>
            </a:pPr>
            <a:endParaRPr lang="en-GB" sz="2800" dirty="0">
              <a:ea typeface="ＭＳ Ｐゴシック" panose="020B0600070205080204" pitchFamily="34" charset="-128"/>
            </a:endParaRPr>
          </a:p>
          <a:p>
            <a:endParaRPr lang="en-IE" dirty="0"/>
          </a:p>
        </p:txBody>
      </p:sp>
      <p:pic>
        <p:nvPicPr>
          <p:cNvPr id="4" name="Picture 2">
            <a:extLst>
              <a:ext uri="{FF2B5EF4-FFF2-40B4-BE49-F238E27FC236}">
                <a16:creationId xmlns:a16="http://schemas.microsoft.com/office/drawing/2014/main" id="{97B4519F-63CC-6B43-AB72-44F5F969C8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1216" y="1337469"/>
            <a:ext cx="4312942" cy="5031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77930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GB"/>
              <a:t>Compatibility Groups</a:t>
            </a:r>
            <a:r>
              <a:rPr lang="en-IE"/>
              <a:t> </a:t>
            </a:r>
            <a:endParaRPr lang="en-GB"/>
          </a:p>
        </p:txBody>
      </p:sp>
    </p:spTree>
    <p:extLst>
      <p:ext uri="{BB962C8B-B14F-4D97-AF65-F5344CB8AC3E}">
        <p14:creationId xmlns:p14="http://schemas.microsoft.com/office/powerpoint/2010/main" val="23600058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a:t>Compatibility Groups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317812"/>
            <a:ext cx="7886699" cy="4871851"/>
          </a:xfrm>
        </p:spPr>
        <p:txBody>
          <a:bodyPr/>
          <a:lstStyle/>
          <a:p>
            <a:pPr marL="360363" indent="-360363"/>
            <a:r>
              <a:rPr lang="en-GB" altLang="en-US" sz="2800">
                <a:ea typeface="ＭＳ Ｐゴシック" panose="020B0600070205080204" pitchFamily="34" charset="-128"/>
              </a:rPr>
              <a:t>Identify commonalities between ammunition stores</a:t>
            </a:r>
          </a:p>
          <a:p>
            <a:pPr marL="720725" lvl="1" indent="-360363">
              <a:buFont typeface="Courier New" panose="02070309020205020404" pitchFamily="49" charset="0"/>
              <a:buChar char="o"/>
            </a:pPr>
            <a:r>
              <a:rPr lang="en-GB" altLang="en-US" sz="2800">
                <a:ea typeface="ＭＳ Ｐゴシック" panose="020B0600070205080204" pitchFamily="34" charset="-128"/>
              </a:rPr>
              <a:t>More importantly – identify incompatible stores</a:t>
            </a:r>
          </a:p>
          <a:p>
            <a:pPr marL="360362" lvl="1" indent="0">
              <a:buNone/>
            </a:pPr>
            <a:endParaRPr lang="en-GB" altLang="en-US" sz="2800">
              <a:ea typeface="ＭＳ Ｐゴシック" panose="020B0600070205080204" pitchFamily="34" charset="-128"/>
            </a:endParaRPr>
          </a:p>
          <a:p>
            <a:pPr marL="360363" indent="-360363"/>
            <a:r>
              <a:rPr lang="en-GB" altLang="en-US" sz="2800">
                <a:ea typeface="ＭＳ Ｐゴシック" panose="020B0600070205080204" pitchFamily="34" charset="-128"/>
              </a:rPr>
              <a:t>The CG is added to the HD to form the complete</a:t>
            </a:r>
          </a:p>
          <a:p>
            <a:pPr marL="720725" lvl="1" indent="-320675">
              <a:buFont typeface="Courier New" panose="02070309020205020404" pitchFamily="49" charset="0"/>
              <a:buChar char="o"/>
            </a:pPr>
            <a:r>
              <a:rPr lang="en-GB" altLang="en-US" sz="2800">
                <a:ea typeface="ＭＳ Ｐゴシック" panose="020B0600070205080204" pitchFamily="34" charset="-128"/>
              </a:rPr>
              <a:t>HAZARD CLASSIFICATON CODE (HCC) </a:t>
            </a:r>
          </a:p>
          <a:p>
            <a:pPr marL="400050" lvl="1" indent="0">
              <a:buNone/>
            </a:pPr>
            <a:endParaRPr lang="en-GB" altLang="en-US" sz="2800">
              <a:ea typeface="ＭＳ Ｐゴシック" panose="020B0600070205080204" pitchFamily="34" charset="-128"/>
            </a:endParaRPr>
          </a:p>
          <a:p>
            <a:pPr marL="360363" indent="-360363"/>
            <a:r>
              <a:rPr lang="en-GB" altLang="en-US" sz="2800">
                <a:ea typeface="ＭＳ Ｐゴシック" panose="020B0600070205080204" pitchFamily="34" charset="-128"/>
              </a:rPr>
              <a:t>The practical use of these is when applying the ‘Mixing Rules’</a:t>
            </a:r>
          </a:p>
          <a:p>
            <a:pPr marL="0" indent="0">
              <a:buNone/>
            </a:pPr>
            <a:endParaRPr lang="en-IE"/>
          </a:p>
        </p:txBody>
      </p:sp>
    </p:spTree>
    <p:extLst>
      <p:ext uri="{BB962C8B-B14F-4D97-AF65-F5344CB8AC3E}">
        <p14:creationId xmlns:p14="http://schemas.microsoft.com/office/powerpoint/2010/main" val="28611128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GB">
                <a:latin typeface="Century Gothic"/>
                <a:ea typeface="Century Gothic"/>
                <a:cs typeface="Century Gothic"/>
                <a:sym typeface="Century Gothic"/>
              </a:rPr>
              <a:t>Example 1 – Detonators</a:t>
            </a: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492624"/>
            <a:ext cx="7886699" cy="4697039"/>
          </a:xfrm>
        </p:spPr>
        <p:txBody>
          <a:bodyPr/>
          <a:lstStyle/>
          <a:p>
            <a:pPr marL="12700" lvl="0" indent="0">
              <a:spcBef>
                <a:spcPts val="0"/>
              </a:spcBef>
              <a:buSzPts val="2200"/>
              <a:buNone/>
            </a:pPr>
            <a:r>
              <a:rPr lang="en-GB" altLang="en-US" sz="2800" b="1" dirty="0">
                <a:ea typeface="ＭＳ Ｐゴシック" panose="020B0600070205080204" pitchFamily="34" charset="-128"/>
              </a:rPr>
              <a:t>Compatibility Group B</a:t>
            </a:r>
          </a:p>
          <a:p>
            <a:pPr marL="114300" lvl="0" indent="0">
              <a:spcBef>
                <a:spcPts val="0"/>
              </a:spcBef>
              <a:buSzPts val="2200"/>
              <a:buNone/>
            </a:pPr>
            <a:endParaRPr lang="en-GB" altLang="en-US" sz="2800" dirty="0">
              <a:ea typeface="ＭＳ Ｐゴシック" panose="020B0600070205080204" pitchFamily="34" charset="-128"/>
            </a:endParaRPr>
          </a:p>
          <a:p>
            <a:pPr marL="12700" lvl="1" indent="0">
              <a:spcBef>
                <a:spcPts val="0"/>
              </a:spcBef>
              <a:buSzPts val="2200"/>
              <a:buNone/>
            </a:pPr>
            <a:r>
              <a:rPr lang="en-GB" altLang="en-US" sz="2800" dirty="0">
                <a:ea typeface="ＭＳ Ｐゴシック" panose="020B0600070205080204" pitchFamily="34" charset="-128"/>
              </a:rPr>
              <a:t>Articles containing a primary explosive substance and not containing two or more effective protective features</a:t>
            </a:r>
          </a:p>
          <a:p>
            <a:pPr marL="0" indent="0">
              <a:buNone/>
            </a:pPr>
            <a:endParaRPr lang="en-IE" dirty="0"/>
          </a:p>
        </p:txBody>
      </p:sp>
      <p:pic>
        <p:nvPicPr>
          <p:cNvPr id="1026" name="Picture 2" descr="page158image41486160">
            <a:extLst>
              <a:ext uri="{FF2B5EF4-FFF2-40B4-BE49-F238E27FC236}">
                <a16:creationId xmlns:a16="http://schemas.microsoft.com/office/drawing/2014/main" id="{359DC8A8-0F5D-DB48-920B-07150C02B4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596900" cy="4826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page158image43093376">
            <a:extLst>
              <a:ext uri="{FF2B5EF4-FFF2-40B4-BE49-F238E27FC236}">
                <a16:creationId xmlns:a16="http://schemas.microsoft.com/office/drawing/2014/main" id="{2336EC6D-7A62-CE41-8AB6-94A12F3D19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52400"/>
            <a:ext cx="18288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age158image43093760">
            <a:extLst>
              <a:ext uri="{FF2B5EF4-FFF2-40B4-BE49-F238E27FC236}">
                <a16:creationId xmlns:a16="http://schemas.microsoft.com/office/drawing/2014/main" id="{A10E10FD-3388-6C40-BBE1-78F48204296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152400"/>
            <a:ext cx="1397000" cy="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page158image43093568">
            <a:extLst>
              <a:ext uri="{FF2B5EF4-FFF2-40B4-BE49-F238E27FC236}">
                <a16:creationId xmlns:a16="http://schemas.microsoft.com/office/drawing/2014/main" id="{6AB5AFE0-D908-8E4B-9BFF-5F8843BC502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152400"/>
            <a:ext cx="1790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age158image43093952">
            <a:extLst>
              <a:ext uri="{FF2B5EF4-FFF2-40B4-BE49-F238E27FC236}">
                <a16:creationId xmlns:a16="http://schemas.microsoft.com/office/drawing/2014/main" id="{C895756E-EDB7-384C-ACDC-83E865B2156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152400"/>
            <a:ext cx="14224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page158image43094336">
            <a:extLst>
              <a:ext uri="{FF2B5EF4-FFF2-40B4-BE49-F238E27FC236}">
                <a16:creationId xmlns:a16="http://schemas.microsoft.com/office/drawing/2014/main" id="{D4A94C8A-7EFF-964B-B1EC-22A6465AEE2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 y="152400"/>
            <a:ext cx="18288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age158image43094528">
            <a:extLst>
              <a:ext uri="{FF2B5EF4-FFF2-40B4-BE49-F238E27FC236}">
                <a16:creationId xmlns:a16="http://schemas.microsoft.com/office/drawing/2014/main" id="{E8E0AEE8-1D21-934B-9530-9628A5933A4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2400" y="152400"/>
            <a:ext cx="13970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page158image43094720">
            <a:extLst>
              <a:ext uri="{FF2B5EF4-FFF2-40B4-BE49-F238E27FC236}">
                <a16:creationId xmlns:a16="http://schemas.microsoft.com/office/drawing/2014/main" id="{6A804F60-C3ED-2A4B-B248-FC6DEBB578A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2400" y="152400"/>
            <a:ext cx="1790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page158image43095104">
            <a:extLst>
              <a:ext uri="{FF2B5EF4-FFF2-40B4-BE49-F238E27FC236}">
                <a16:creationId xmlns:a16="http://schemas.microsoft.com/office/drawing/2014/main" id="{6BF5512C-5160-5A40-B064-40A78D03A97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2400" y="152400"/>
            <a:ext cx="1422400" cy="127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B52C130C-154A-0949-8697-EFF2E73DABF4}"/>
              </a:ext>
            </a:extLst>
          </p:cNvPr>
          <p:cNvGrpSpPr/>
          <p:nvPr/>
        </p:nvGrpSpPr>
        <p:grpSpPr>
          <a:xfrm>
            <a:off x="2169401" y="3721013"/>
            <a:ext cx="4805198" cy="2771861"/>
            <a:chOff x="2169401" y="3721013"/>
            <a:chExt cx="4805198" cy="2771861"/>
          </a:xfrm>
        </p:grpSpPr>
        <p:pic>
          <p:nvPicPr>
            <p:cNvPr id="1025" name="Picture 1" descr="page158image41497600">
              <a:extLst>
                <a:ext uri="{FF2B5EF4-FFF2-40B4-BE49-F238E27FC236}">
                  <a16:creationId xmlns:a16="http://schemas.microsoft.com/office/drawing/2014/main" id="{64D6EE22-D377-0F44-BED3-FC9595D0A51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69401" y="3721013"/>
              <a:ext cx="4805198" cy="27718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050A87A-CE17-8746-89A1-C0943703A0BB}"/>
                </a:ext>
              </a:extLst>
            </p:cNvPr>
            <p:cNvSpPr txBox="1"/>
            <p:nvPr/>
          </p:nvSpPr>
          <p:spPr>
            <a:xfrm>
              <a:off x="4670763" y="6246653"/>
              <a:ext cx="2303836" cy="246221"/>
            </a:xfrm>
            <a:prstGeom prst="rect">
              <a:avLst/>
            </a:prstGeom>
            <a:noFill/>
          </p:spPr>
          <p:txBody>
            <a:bodyPr wrap="none" rtlCol="0">
              <a:spAutoFit/>
            </a:bodyPr>
            <a:lstStyle/>
            <a:p>
              <a:r>
                <a:rPr lang="en-GB" sz="1000" dirty="0"/>
                <a:t>© SWEDEC, Swedish Armed Forces </a:t>
              </a:r>
              <a:endParaRPr lang="en-US" sz="1000" dirty="0"/>
            </a:p>
          </p:txBody>
        </p:sp>
      </p:grpSp>
    </p:spTree>
    <p:extLst>
      <p:ext uri="{BB962C8B-B14F-4D97-AF65-F5344CB8AC3E}">
        <p14:creationId xmlns:p14="http://schemas.microsoft.com/office/powerpoint/2010/main" val="35215372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GB" dirty="0">
                <a:latin typeface="Century Gothic"/>
                <a:ea typeface="Century Gothic"/>
                <a:cs typeface="Century Gothic"/>
                <a:sym typeface="Century Gothic"/>
              </a:rPr>
              <a:t>Example 2 – Mortar Smoke WP</a:t>
            </a:r>
            <a:endParaRPr lang="en-IE"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a:lstStyle/>
          <a:p>
            <a:pPr marL="12700" lvl="0" indent="0">
              <a:spcBef>
                <a:spcPts val="0"/>
              </a:spcBef>
              <a:buSzPts val="2200"/>
              <a:buNone/>
            </a:pPr>
            <a:r>
              <a:rPr lang="en-GB" altLang="en-US" sz="2800" b="1">
                <a:ea typeface="ＭＳ Ｐゴシック" panose="020B0600070205080204" pitchFamily="34" charset="-128"/>
              </a:rPr>
              <a:t>Compatibility Group H</a:t>
            </a:r>
          </a:p>
          <a:p>
            <a:pPr marL="114300" lvl="0" indent="0">
              <a:spcBef>
                <a:spcPts val="0"/>
              </a:spcBef>
              <a:buSzPts val="2200"/>
              <a:buNone/>
            </a:pPr>
            <a:endParaRPr lang="en-GB" altLang="en-US" sz="2800" b="1">
              <a:ea typeface="ＭＳ Ｐゴシック" panose="020B0600070205080204" pitchFamily="34" charset="-128"/>
            </a:endParaRPr>
          </a:p>
          <a:p>
            <a:pPr marL="12700" lvl="1" indent="0">
              <a:spcBef>
                <a:spcPts val="0"/>
              </a:spcBef>
              <a:buSzPts val="2200"/>
              <a:buNone/>
            </a:pPr>
            <a:r>
              <a:rPr lang="en-GB" altLang="en-US" sz="2800">
                <a:ea typeface="ＭＳ Ｐゴシック" panose="020B0600070205080204" pitchFamily="34" charset="-128"/>
              </a:rPr>
              <a:t>Article containing both explosive substance and white phosphorus.</a:t>
            </a:r>
          </a:p>
          <a:p>
            <a:pPr marL="0" indent="0">
              <a:buNone/>
            </a:pPr>
            <a:endParaRPr lang="en-IE"/>
          </a:p>
        </p:txBody>
      </p:sp>
      <p:pic>
        <p:nvPicPr>
          <p:cNvPr id="6" name="Picture 5">
            <a:extLst>
              <a:ext uri="{FF2B5EF4-FFF2-40B4-BE49-F238E27FC236}">
                <a16:creationId xmlns:a16="http://schemas.microsoft.com/office/drawing/2014/main" id="{19614D03-A9AF-4E27-AE03-75A8D5E9AC12}"/>
              </a:ext>
            </a:extLst>
          </p:cNvPr>
          <p:cNvPicPr>
            <a:picLocks noChangeAspect="1"/>
          </p:cNvPicPr>
          <p:nvPr/>
        </p:nvPicPr>
        <p:blipFill>
          <a:blip r:embed="rId3"/>
          <a:stretch>
            <a:fillRect/>
          </a:stretch>
        </p:blipFill>
        <p:spPr>
          <a:xfrm>
            <a:off x="2228269" y="3743002"/>
            <a:ext cx="4397121" cy="2209992"/>
          </a:xfrm>
          <a:prstGeom prst="rect">
            <a:avLst/>
          </a:prstGeom>
        </p:spPr>
      </p:pic>
    </p:spTree>
    <p:extLst>
      <p:ext uri="{BB962C8B-B14F-4D97-AF65-F5344CB8AC3E}">
        <p14:creationId xmlns:p14="http://schemas.microsoft.com/office/powerpoint/2010/main" val="31643038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GB">
                <a:latin typeface="Century Gothic"/>
                <a:ea typeface="Century Gothic"/>
                <a:cs typeface="Century Gothic"/>
                <a:sym typeface="Century Gothic"/>
              </a:rPr>
              <a:t>Example 3 – </a:t>
            </a:r>
            <a:r>
              <a:rPr lang="en-GB"/>
              <a:t>Small Arms Ammunition</a:t>
            </a: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690690"/>
            <a:ext cx="7886699" cy="4498974"/>
          </a:xfrm>
        </p:spPr>
        <p:txBody>
          <a:bodyPr/>
          <a:lstStyle/>
          <a:p>
            <a:pPr marL="12700" lvl="0" indent="-12700">
              <a:spcBef>
                <a:spcPts val="0"/>
              </a:spcBef>
              <a:buSzPts val="2200"/>
              <a:buNone/>
            </a:pPr>
            <a:r>
              <a:rPr lang="en-GB" altLang="en-US" sz="2800" b="1">
                <a:ea typeface="ＭＳ Ｐゴシック" panose="020B0600070205080204" pitchFamily="34" charset="-128"/>
              </a:rPr>
              <a:t>Compatibility Group S</a:t>
            </a:r>
          </a:p>
          <a:p>
            <a:pPr marL="114300" lvl="0" indent="0">
              <a:spcBef>
                <a:spcPts val="0"/>
              </a:spcBef>
              <a:buSzPts val="2200"/>
              <a:buNone/>
            </a:pPr>
            <a:endParaRPr lang="en-GB" altLang="en-US" sz="2800" b="1">
              <a:ea typeface="ＭＳ Ｐゴシック" panose="020B0600070205080204" pitchFamily="34" charset="-128"/>
            </a:endParaRPr>
          </a:p>
          <a:p>
            <a:pPr marL="12700" lvl="1" indent="0">
              <a:spcBef>
                <a:spcPts val="0"/>
              </a:spcBef>
              <a:buSzPts val="2200"/>
              <a:buNone/>
            </a:pPr>
            <a:r>
              <a:rPr lang="en-GB" altLang="en-US" sz="2800">
                <a:ea typeface="ＭＳ Ｐゴシック" panose="020B0600070205080204" pitchFamily="34" charset="-128"/>
              </a:rPr>
              <a:t>Substance or article so packed or designed that any hazardous effects arising from accidental functioning are confined within the package</a:t>
            </a:r>
          </a:p>
          <a:p>
            <a:pPr marL="0" indent="0">
              <a:buNone/>
            </a:pPr>
            <a:endParaRPr lang="en-IE"/>
          </a:p>
        </p:txBody>
      </p:sp>
      <p:grpSp>
        <p:nvGrpSpPr>
          <p:cNvPr id="8" name="Group 7">
            <a:extLst>
              <a:ext uri="{FF2B5EF4-FFF2-40B4-BE49-F238E27FC236}">
                <a16:creationId xmlns:a16="http://schemas.microsoft.com/office/drawing/2014/main" id="{D0574A97-4378-8149-B743-A1C2D24DB87A}"/>
              </a:ext>
            </a:extLst>
          </p:cNvPr>
          <p:cNvGrpSpPr/>
          <p:nvPr/>
        </p:nvGrpSpPr>
        <p:grpSpPr>
          <a:xfrm>
            <a:off x="2147179" y="3871913"/>
            <a:ext cx="4783540" cy="2620961"/>
            <a:chOff x="2147179" y="3871913"/>
            <a:chExt cx="4783540" cy="2620961"/>
          </a:xfrm>
        </p:grpSpPr>
        <p:pic>
          <p:nvPicPr>
            <p:cNvPr id="6" name="Picture 5" descr="A picture containing projectile, weapon, bullet&#10;&#10;Description automatically generated">
              <a:extLst>
                <a:ext uri="{FF2B5EF4-FFF2-40B4-BE49-F238E27FC236}">
                  <a16:creationId xmlns:a16="http://schemas.microsoft.com/office/drawing/2014/main" id="{53D431CE-A60C-9D46-AFEB-82F555EFBE04}"/>
                </a:ext>
              </a:extLst>
            </p:cNvPr>
            <p:cNvPicPr>
              <a:picLocks noChangeAspect="1"/>
            </p:cNvPicPr>
            <p:nvPr/>
          </p:nvPicPr>
          <p:blipFill>
            <a:blip r:embed="rId3"/>
            <a:stretch>
              <a:fillRect/>
            </a:stretch>
          </p:blipFill>
          <p:spPr>
            <a:xfrm>
              <a:off x="2213281" y="3871913"/>
              <a:ext cx="4717438" cy="2590793"/>
            </a:xfrm>
            <a:prstGeom prst="rect">
              <a:avLst/>
            </a:prstGeom>
          </p:spPr>
        </p:pic>
        <p:sp>
          <p:nvSpPr>
            <p:cNvPr id="7" name="TextBox 6">
              <a:extLst>
                <a:ext uri="{FF2B5EF4-FFF2-40B4-BE49-F238E27FC236}">
                  <a16:creationId xmlns:a16="http://schemas.microsoft.com/office/drawing/2014/main" id="{DD92ED9D-A236-D041-BE5B-3053F5B2C3DD}"/>
                </a:ext>
              </a:extLst>
            </p:cNvPr>
            <p:cNvSpPr txBox="1"/>
            <p:nvPr/>
          </p:nvSpPr>
          <p:spPr>
            <a:xfrm>
              <a:off x="2147179" y="6231264"/>
              <a:ext cx="3996672" cy="261610"/>
            </a:xfrm>
            <a:prstGeom prst="rect">
              <a:avLst/>
            </a:prstGeom>
            <a:noFill/>
          </p:spPr>
          <p:txBody>
            <a:bodyPr wrap="square" rtlCol="0">
              <a:spAutoFit/>
            </a:bodyPr>
            <a:lstStyle/>
            <a:p>
              <a:r>
                <a:rPr lang="en-GB" sz="1100" dirty="0"/>
                <a:t>© SWEDEC, Swedish Armed Forces </a:t>
              </a:r>
              <a:endParaRPr lang="en-US" sz="1100" dirty="0"/>
            </a:p>
          </p:txBody>
        </p:sp>
      </p:grpSp>
    </p:spTree>
    <p:extLst>
      <p:ext uri="{BB962C8B-B14F-4D97-AF65-F5344CB8AC3E}">
        <p14:creationId xmlns:p14="http://schemas.microsoft.com/office/powerpoint/2010/main" val="5843203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GB">
                <a:latin typeface="Century Gothic"/>
                <a:ea typeface="Century Gothic"/>
                <a:cs typeface="Century Gothic"/>
                <a:sym typeface="Century Gothic"/>
              </a:rPr>
              <a:t> Example 4 </a:t>
            </a: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336432"/>
            <a:ext cx="7886699" cy="4853232"/>
          </a:xfrm>
        </p:spPr>
        <p:txBody>
          <a:bodyPr/>
          <a:lstStyle/>
          <a:p>
            <a:pPr marL="11113" lvl="0" indent="1588">
              <a:spcBef>
                <a:spcPts val="0"/>
              </a:spcBef>
              <a:buSzPts val="2200"/>
              <a:buNone/>
            </a:pPr>
            <a:r>
              <a:rPr lang="en-GB" altLang="en-US" sz="2800" b="1">
                <a:ea typeface="ＭＳ Ｐゴシック" panose="020B0600070205080204" pitchFamily="34" charset="-128"/>
              </a:rPr>
              <a:t>Compatibility Group E:</a:t>
            </a:r>
          </a:p>
          <a:p>
            <a:pPr marL="11113" lvl="1" indent="1588">
              <a:spcBef>
                <a:spcPts val="0"/>
              </a:spcBef>
              <a:buSzPts val="2200"/>
              <a:buNone/>
            </a:pPr>
            <a:endParaRPr lang="en-GB" altLang="en-US" sz="2800">
              <a:ea typeface="ＭＳ Ｐゴシック" panose="020B0600070205080204" pitchFamily="34" charset="-128"/>
            </a:endParaRPr>
          </a:p>
          <a:p>
            <a:pPr marL="11113" lvl="1" indent="1588">
              <a:spcBef>
                <a:spcPts val="0"/>
              </a:spcBef>
              <a:buSzPts val="2200"/>
              <a:buNone/>
            </a:pPr>
            <a:r>
              <a:rPr lang="en-GB" altLang="en-US" sz="2800">
                <a:ea typeface="ＭＳ Ｐゴシック" panose="020B0600070205080204" pitchFamily="34" charset="-128"/>
              </a:rPr>
              <a:t>Article containing a secondary detonating explosive substance </a:t>
            </a:r>
            <a:r>
              <a:rPr lang="en-GB" altLang="en-US" sz="2800" u="sng">
                <a:ea typeface="ＭＳ Ｐゴシック" panose="020B0600070205080204" pitchFamily="34" charset="-128"/>
              </a:rPr>
              <a:t>without </a:t>
            </a:r>
            <a:r>
              <a:rPr lang="en-GB" altLang="en-US" sz="2800">
                <a:ea typeface="ＭＳ Ｐゴシック" panose="020B0600070205080204" pitchFamily="34" charset="-128"/>
              </a:rPr>
              <a:t>means of initiation, with propelling charge.</a:t>
            </a:r>
            <a:br>
              <a:rPr lang="en-GB" altLang="en-US" sz="2800">
                <a:ea typeface="ＭＳ Ｐゴシック" panose="020B0600070205080204" pitchFamily="34" charset="-128"/>
              </a:rPr>
            </a:br>
            <a:endParaRPr lang="en-GB" altLang="en-US" sz="2800">
              <a:ea typeface="ＭＳ Ｐゴシック" panose="020B0600070205080204" pitchFamily="34" charset="-128"/>
            </a:endParaRPr>
          </a:p>
          <a:p>
            <a:pPr marL="11113" lvl="0" indent="1588">
              <a:spcBef>
                <a:spcPts val="0"/>
              </a:spcBef>
              <a:buSzPts val="2200"/>
              <a:buNone/>
            </a:pPr>
            <a:r>
              <a:rPr lang="en-GB" altLang="en-US" sz="2800" b="1">
                <a:ea typeface="ＭＳ Ｐゴシック" panose="020B0600070205080204" pitchFamily="34" charset="-128"/>
              </a:rPr>
              <a:t>Compatibility Group F:</a:t>
            </a:r>
          </a:p>
          <a:p>
            <a:pPr marL="11113" lvl="0" indent="1588">
              <a:spcBef>
                <a:spcPts val="0"/>
              </a:spcBef>
              <a:buSzPts val="2200"/>
              <a:buNone/>
            </a:pPr>
            <a:endParaRPr lang="en-GB" altLang="en-US" sz="2800">
              <a:ea typeface="ＭＳ Ｐゴシック" panose="020B0600070205080204" pitchFamily="34" charset="-128"/>
            </a:endParaRPr>
          </a:p>
          <a:p>
            <a:pPr marL="11113" lvl="1" indent="1588">
              <a:spcBef>
                <a:spcPts val="0"/>
              </a:spcBef>
              <a:buSzPts val="2200"/>
              <a:buNone/>
            </a:pPr>
            <a:r>
              <a:rPr lang="en-GB" altLang="en-US" sz="2800">
                <a:ea typeface="ＭＳ Ｐゴシック" panose="020B0600070205080204" pitchFamily="34" charset="-128"/>
              </a:rPr>
              <a:t>Article containing a secondary detonating explosive substance </a:t>
            </a:r>
            <a:r>
              <a:rPr lang="en-GB" altLang="en-US" sz="2800" u="sng">
                <a:ea typeface="ＭＳ Ｐゴシック" panose="020B0600070205080204" pitchFamily="34" charset="-128"/>
              </a:rPr>
              <a:t>with its own </a:t>
            </a:r>
            <a:r>
              <a:rPr lang="en-GB" altLang="en-US" sz="2800">
                <a:ea typeface="ＭＳ Ｐゴシック" panose="020B0600070205080204" pitchFamily="34" charset="-128"/>
              </a:rPr>
              <a:t>means of initiation, with a propelling charge.</a:t>
            </a:r>
          </a:p>
          <a:p>
            <a:pPr marL="0" indent="0">
              <a:buNone/>
            </a:pPr>
            <a:endParaRPr lang="en-IE"/>
          </a:p>
        </p:txBody>
      </p:sp>
    </p:spTree>
    <p:extLst>
      <p:ext uri="{BB962C8B-B14F-4D97-AF65-F5344CB8AC3E}">
        <p14:creationId xmlns:p14="http://schemas.microsoft.com/office/powerpoint/2010/main" val="1200287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AAD79-51D6-D942-B7E4-99E37F4B9725}"/>
              </a:ext>
            </a:extLst>
          </p:cNvPr>
          <p:cNvSpPr>
            <a:spLocks noGrp="1"/>
          </p:cNvSpPr>
          <p:nvPr>
            <p:ph type="title"/>
          </p:nvPr>
        </p:nvSpPr>
        <p:spPr/>
        <p:txBody>
          <a:bodyPr/>
          <a:lstStyle/>
          <a:p>
            <a:r>
              <a:rPr lang="en-GB">
                <a:solidFill>
                  <a:srgbClr val="FFFFFF"/>
                </a:solidFill>
                <a:cs typeface="Arial" panose="020B0604020202020204" pitchFamily="34" charset="0"/>
                <a:sym typeface="Century Gothic"/>
              </a:rPr>
              <a:t>Lesson overview</a:t>
            </a:r>
            <a:endParaRPr lang="en-IE"/>
          </a:p>
        </p:txBody>
      </p:sp>
      <p:graphicFrame>
        <p:nvGraphicFramePr>
          <p:cNvPr id="13" name="SmartArt Placeholder 12">
            <a:extLst>
              <a:ext uri="{FF2B5EF4-FFF2-40B4-BE49-F238E27FC236}">
                <a16:creationId xmlns:a16="http://schemas.microsoft.com/office/drawing/2014/main" id="{412ADE43-E8DE-B94C-886D-2046E14C4BC4}"/>
              </a:ext>
            </a:extLst>
          </p:cNvPr>
          <p:cNvGraphicFramePr>
            <a:graphicFrameLocks noGrp="1"/>
          </p:cNvGraphicFramePr>
          <p:nvPr>
            <p:ph type="dgm" sz="quarter" idx="10"/>
            <p:extLst>
              <p:ext uri="{D42A27DB-BD31-4B8C-83A1-F6EECF244321}">
                <p14:modId xmlns:p14="http://schemas.microsoft.com/office/powerpoint/2010/main" val="2212683740"/>
              </p:ext>
            </p:extLst>
          </p:nvPr>
        </p:nvGraphicFramePr>
        <p:xfrm>
          <a:off x="4021971" y="712269"/>
          <a:ext cx="4905375" cy="57647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101808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dirty="0"/>
              <a:t>Mixing Rules</a:t>
            </a:r>
          </a:p>
        </p:txBody>
      </p:sp>
      <p:pic>
        <p:nvPicPr>
          <p:cNvPr id="5" name="Picture 4">
            <a:extLst>
              <a:ext uri="{FF2B5EF4-FFF2-40B4-BE49-F238E27FC236}">
                <a16:creationId xmlns:a16="http://schemas.microsoft.com/office/drawing/2014/main" id="{EA97521E-2F86-4D15-9F81-0D8469A05A69}"/>
              </a:ext>
            </a:extLst>
          </p:cNvPr>
          <p:cNvPicPr>
            <a:picLocks noChangeAspect="1"/>
          </p:cNvPicPr>
          <p:nvPr/>
        </p:nvPicPr>
        <p:blipFill>
          <a:blip r:embed="rId3"/>
          <a:stretch>
            <a:fillRect/>
          </a:stretch>
        </p:blipFill>
        <p:spPr>
          <a:xfrm>
            <a:off x="708611" y="1368119"/>
            <a:ext cx="7693837" cy="4198491"/>
          </a:xfrm>
          <a:prstGeom prst="rect">
            <a:avLst/>
          </a:prstGeom>
        </p:spPr>
      </p:pic>
      <p:sp>
        <p:nvSpPr>
          <p:cNvPr id="7" name="TextBox 6">
            <a:extLst>
              <a:ext uri="{FF2B5EF4-FFF2-40B4-BE49-F238E27FC236}">
                <a16:creationId xmlns:a16="http://schemas.microsoft.com/office/drawing/2014/main" id="{A0D16517-3BAC-4F78-A341-90B7027E669C}"/>
              </a:ext>
            </a:extLst>
          </p:cNvPr>
          <p:cNvSpPr txBox="1"/>
          <p:nvPr/>
        </p:nvSpPr>
        <p:spPr>
          <a:xfrm>
            <a:off x="425116" y="5855368"/>
            <a:ext cx="8261684" cy="369332"/>
          </a:xfrm>
          <a:prstGeom prst="rect">
            <a:avLst/>
          </a:prstGeom>
          <a:noFill/>
        </p:spPr>
        <p:txBody>
          <a:bodyPr wrap="square" rtlCol="0">
            <a:spAutoFit/>
          </a:bodyPr>
          <a:lstStyle/>
          <a:p>
            <a:pPr algn="ctr"/>
            <a:r>
              <a:rPr lang="fr-CH" dirty="0"/>
              <a:t>This table must be used in </a:t>
            </a:r>
            <a:r>
              <a:rPr lang="fr-CH" dirty="0" err="1"/>
              <a:t>conjunction</a:t>
            </a:r>
            <a:r>
              <a:rPr lang="fr-CH" dirty="0"/>
              <a:t> with the notes on the </a:t>
            </a:r>
            <a:r>
              <a:rPr lang="fr-CH" dirty="0" err="1"/>
              <a:t>following</a:t>
            </a:r>
            <a:r>
              <a:rPr lang="fr-CH" dirty="0"/>
              <a:t> slide</a:t>
            </a:r>
            <a:endParaRPr lang="en-GB" dirty="0"/>
          </a:p>
        </p:txBody>
      </p:sp>
    </p:spTree>
    <p:extLst>
      <p:ext uri="{BB962C8B-B14F-4D97-AF65-F5344CB8AC3E}">
        <p14:creationId xmlns:p14="http://schemas.microsoft.com/office/powerpoint/2010/main" val="7505072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ABA4B-D5E8-487A-AC54-0410F278D660}"/>
              </a:ext>
            </a:extLst>
          </p:cNvPr>
          <p:cNvSpPr>
            <a:spLocks noGrp="1"/>
          </p:cNvSpPr>
          <p:nvPr>
            <p:ph type="title"/>
          </p:nvPr>
        </p:nvSpPr>
        <p:spPr>
          <a:xfrm>
            <a:off x="1044511" y="365125"/>
            <a:ext cx="7886700" cy="1325563"/>
          </a:xfrm>
        </p:spPr>
        <p:txBody>
          <a:bodyPr/>
          <a:lstStyle/>
          <a:p>
            <a:r>
              <a:rPr lang="en-GB" dirty="0"/>
              <a:t>Mixing Rules- Notes</a:t>
            </a:r>
          </a:p>
        </p:txBody>
      </p:sp>
      <p:pic>
        <p:nvPicPr>
          <p:cNvPr id="5" name="Content Placeholder 4">
            <a:extLst>
              <a:ext uri="{FF2B5EF4-FFF2-40B4-BE49-F238E27FC236}">
                <a16:creationId xmlns:a16="http://schemas.microsoft.com/office/drawing/2014/main" id="{A19D0739-A475-40E9-BF7D-4B9DA1BAFF34}"/>
              </a:ext>
            </a:extLst>
          </p:cNvPr>
          <p:cNvPicPr>
            <a:picLocks noGrp="1" noChangeAspect="1"/>
          </p:cNvPicPr>
          <p:nvPr>
            <p:ph sz="half" idx="2"/>
          </p:nvPr>
        </p:nvPicPr>
        <p:blipFill>
          <a:blip r:embed="rId3"/>
          <a:stretch>
            <a:fillRect/>
          </a:stretch>
        </p:blipFill>
        <p:spPr>
          <a:xfrm>
            <a:off x="406557" y="1027907"/>
            <a:ext cx="7773135" cy="3601453"/>
          </a:xfrm>
        </p:spPr>
      </p:pic>
      <p:pic>
        <p:nvPicPr>
          <p:cNvPr id="4" name="Picture 3">
            <a:extLst>
              <a:ext uri="{FF2B5EF4-FFF2-40B4-BE49-F238E27FC236}">
                <a16:creationId xmlns:a16="http://schemas.microsoft.com/office/drawing/2014/main" id="{D96D6DF5-8462-4BF3-8267-7ACDCD8B7352}"/>
              </a:ext>
            </a:extLst>
          </p:cNvPr>
          <p:cNvPicPr>
            <a:picLocks noChangeAspect="1"/>
          </p:cNvPicPr>
          <p:nvPr/>
        </p:nvPicPr>
        <p:blipFill>
          <a:blip r:embed="rId4"/>
          <a:stretch>
            <a:fillRect/>
          </a:stretch>
        </p:blipFill>
        <p:spPr>
          <a:xfrm>
            <a:off x="525801" y="5208296"/>
            <a:ext cx="5646909" cy="1417443"/>
          </a:xfrm>
          <a:prstGeom prst="rect">
            <a:avLst/>
          </a:prstGeom>
        </p:spPr>
      </p:pic>
      <p:sp>
        <p:nvSpPr>
          <p:cNvPr id="6" name="Title 1">
            <a:extLst>
              <a:ext uri="{FF2B5EF4-FFF2-40B4-BE49-F238E27FC236}">
                <a16:creationId xmlns:a16="http://schemas.microsoft.com/office/drawing/2014/main" id="{4DC6BF44-9F0E-4E6E-898C-035CF4EFAC91}"/>
              </a:ext>
            </a:extLst>
          </p:cNvPr>
          <p:cNvSpPr txBox="1">
            <a:spLocks/>
          </p:cNvSpPr>
          <p:nvPr/>
        </p:nvSpPr>
        <p:spPr>
          <a:xfrm>
            <a:off x="349773" y="4807240"/>
            <a:ext cx="8581437" cy="484901"/>
          </a:xfrm>
          <a:prstGeom prst="rect">
            <a:avLst/>
          </a:prstGeom>
        </p:spPr>
        <p:txBody>
          <a:bodyPr/>
          <a:lstStyle>
            <a:lvl1pPr algn="l" defTabSz="914400" rtl="0" eaLnBrk="1" latinLnBrk="0" hangingPunct="1">
              <a:lnSpc>
                <a:spcPct val="90000"/>
              </a:lnSpc>
              <a:spcBef>
                <a:spcPct val="0"/>
              </a:spcBef>
              <a:buNone/>
              <a:defRPr lang="en-US" sz="4400" kern="1200" dirty="0">
                <a:solidFill>
                  <a:srgbClr val="4F81BD"/>
                </a:solidFill>
                <a:latin typeface="+mj-lt"/>
                <a:ea typeface="+mj-ea"/>
                <a:cs typeface="+mj-cs"/>
              </a:defRPr>
            </a:lvl1pPr>
          </a:lstStyle>
          <a:p>
            <a:r>
              <a:rPr lang="en-GB" sz="2400" dirty="0"/>
              <a:t>Additionally, the following should always be stored separately </a:t>
            </a:r>
          </a:p>
        </p:txBody>
      </p:sp>
    </p:spTree>
    <p:extLst>
      <p:ext uri="{BB962C8B-B14F-4D97-AF65-F5344CB8AC3E}">
        <p14:creationId xmlns:p14="http://schemas.microsoft.com/office/powerpoint/2010/main" val="17404731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dirty="0"/>
              <a:t>Mixing Rules:</a:t>
            </a:r>
            <a:br>
              <a:rPr lang="en-IE" dirty="0"/>
            </a:br>
            <a:r>
              <a:rPr lang="en-IE" dirty="0"/>
              <a:t>Temporary Storage</a:t>
            </a:r>
          </a:p>
        </p:txBody>
      </p:sp>
      <p:pic>
        <p:nvPicPr>
          <p:cNvPr id="11" name="Content Placeholder 10">
            <a:extLst>
              <a:ext uri="{FF2B5EF4-FFF2-40B4-BE49-F238E27FC236}">
                <a16:creationId xmlns:a16="http://schemas.microsoft.com/office/drawing/2014/main" id="{A7C0FA8B-3DB9-40FD-92C4-B943986E19B2}"/>
              </a:ext>
            </a:extLst>
          </p:cNvPr>
          <p:cNvPicPr>
            <a:picLocks noGrp="1" noChangeAspect="1"/>
          </p:cNvPicPr>
          <p:nvPr>
            <p:ph sz="half" idx="2"/>
          </p:nvPr>
        </p:nvPicPr>
        <p:blipFill>
          <a:blip r:embed="rId3"/>
          <a:stretch>
            <a:fillRect/>
          </a:stretch>
        </p:blipFill>
        <p:spPr>
          <a:xfrm>
            <a:off x="324326" y="1793914"/>
            <a:ext cx="8495348" cy="4698960"/>
          </a:xfrm>
        </p:spPr>
      </p:pic>
    </p:spTree>
    <p:extLst>
      <p:ext uri="{BB962C8B-B14F-4D97-AF65-F5344CB8AC3E}">
        <p14:creationId xmlns:p14="http://schemas.microsoft.com/office/powerpoint/2010/main" val="42757377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ABA4B-D5E8-487A-AC54-0410F278D660}"/>
              </a:ext>
            </a:extLst>
          </p:cNvPr>
          <p:cNvSpPr>
            <a:spLocks noGrp="1"/>
          </p:cNvSpPr>
          <p:nvPr>
            <p:ph type="title"/>
          </p:nvPr>
        </p:nvSpPr>
        <p:spPr>
          <a:xfrm>
            <a:off x="1044511" y="365125"/>
            <a:ext cx="7886700" cy="1325563"/>
          </a:xfrm>
        </p:spPr>
        <p:txBody>
          <a:bodyPr/>
          <a:lstStyle/>
          <a:p>
            <a:r>
              <a:rPr lang="en-GB" dirty="0"/>
              <a:t>Mixing Rules- Notes</a:t>
            </a:r>
          </a:p>
        </p:txBody>
      </p:sp>
      <p:sp>
        <p:nvSpPr>
          <p:cNvPr id="6" name="Title 1">
            <a:extLst>
              <a:ext uri="{FF2B5EF4-FFF2-40B4-BE49-F238E27FC236}">
                <a16:creationId xmlns:a16="http://schemas.microsoft.com/office/drawing/2014/main" id="{4DC6BF44-9F0E-4E6E-898C-035CF4EFAC91}"/>
              </a:ext>
            </a:extLst>
          </p:cNvPr>
          <p:cNvSpPr txBox="1">
            <a:spLocks/>
          </p:cNvSpPr>
          <p:nvPr/>
        </p:nvSpPr>
        <p:spPr>
          <a:xfrm>
            <a:off x="349773" y="4416948"/>
            <a:ext cx="8581437" cy="484901"/>
          </a:xfrm>
          <a:prstGeom prst="rect">
            <a:avLst/>
          </a:prstGeom>
        </p:spPr>
        <p:txBody>
          <a:bodyPr/>
          <a:lstStyle>
            <a:lvl1pPr algn="l" defTabSz="914400" rtl="0" eaLnBrk="1" latinLnBrk="0" hangingPunct="1">
              <a:lnSpc>
                <a:spcPct val="90000"/>
              </a:lnSpc>
              <a:spcBef>
                <a:spcPct val="0"/>
              </a:spcBef>
              <a:buNone/>
              <a:defRPr lang="en-US" sz="4400" kern="1200" dirty="0">
                <a:solidFill>
                  <a:srgbClr val="4F81BD"/>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0" normalizeH="0" baseline="0" noProof="0" dirty="0">
                <a:ln>
                  <a:noFill/>
                </a:ln>
                <a:solidFill>
                  <a:srgbClr val="4F81BD"/>
                </a:solidFill>
                <a:effectLst/>
                <a:uLnTx/>
                <a:uFillTx/>
                <a:latin typeface="Arial" panose="020B0604020202020204"/>
                <a:ea typeface="+mj-ea"/>
                <a:cs typeface="+mj-cs"/>
              </a:rPr>
              <a:t>Additionally, the following should always be stored separately </a:t>
            </a:r>
          </a:p>
        </p:txBody>
      </p:sp>
      <p:pic>
        <p:nvPicPr>
          <p:cNvPr id="9" name="Content Placeholder 8">
            <a:extLst>
              <a:ext uri="{FF2B5EF4-FFF2-40B4-BE49-F238E27FC236}">
                <a16:creationId xmlns:a16="http://schemas.microsoft.com/office/drawing/2014/main" id="{7F293E20-739F-4EA7-8FCE-967E4A9D5515}"/>
              </a:ext>
            </a:extLst>
          </p:cNvPr>
          <p:cNvPicPr>
            <a:picLocks noGrp="1" noChangeAspect="1"/>
          </p:cNvPicPr>
          <p:nvPr>
            <p:ph sz="half" idx="2"/>
          </p:nvPr>
        </p:nvPicPr>
        <p:blipFill>
          <a:blip r:embed="rId3"/>
          <a:stretch>
            <a:fillRect/>
          </a:stretch>
        </p:blipFill>
        <p:spPr>
          <a:xfrm>
            <a:off x="349773" y="1159727"/>
            <a:ext cx="8081940" cy="3111190"/>
          </a:xfrm>
        </p:spPr>
      </p:pic>
      <p:pic>
        <p:nvPicPr>
          <p:cNvPr id="11" name="Picture 10">
            <a:extLst>
              <a:ext uri="{FF2B5EF4-FFF2-40B4-BE49-F238E27FC236}">
                <a16:creationId xmlns:a16="http://schemas.microsoft.com/office/drawing/2014/main" id="{03B275D2-970F-4BDE-812D-9BAA1576D7B5}"/>
              </a:ext>
            </a:extLst>
          </p:cNvPr>
          <p:cNvPicPr>
            <a:picLocks noChangeAspect="1"/>
          </p:cNvPicPr>
          <p:nvPr/>
        </p:nvPicPr>
        <p:blipFill>
          <a:blip r:embed="rId4"/>
          <a:stretch>
            <a:fillRect/>
          </a:stretch>
        </p:blipFill>
        <p:spPr>
          <a:xfrm>
            <a:off x="1728439" y="2035116"/>
            <a:ext cx="6006863" cy="4457759"/>
          </a:xfrm>
          <a:prstGeom prst="rect">
            <a:avLst/>
          </a:prstGeom>
        </p:spPr>
      </p:pic>
    </p:spTree>
    <p:extLst>
      <p:ext uri="{BB962C8B-B14F-4D97-AF65-F5344CB8AC3E}">
        <p14:creationId xmlns:p14="http://schemas.microsoft.com/office/powerpoint/2010/main" val="418717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A94E8-46F4-4A1E-A903-54B2FD5A7285}"/>
              </a:ext>
            </a:extLst>
          </p:cNvPr>
          <p:cNvSpPr>
            <a:spLocks noGrp="1"/>
          </p:cNvSpPr>
          <p:nvPr>
            <p:ph type="title"/>
          </p:nvPr>
        </p:nvSpPr>
        <p:spPr/>
        <p:txBody>
          <a:bodyPr lIns="91440" tIns="45720" rIns="91440" bIns="45720" anchor="t"/>
          <a:lstStyle/>
          <a:p>
            <a:pPr algn="ctr"/>
            <a:r>
              <a:rPr lang="en-US">
                <a:cs typeface="Arial"/>
              </a:rPr>
              <a:t>Worked Example</a:t>
            </a:r>
          </a:p>
        </p:txBody>
      </p:sp>
      <p:sp>
        <p:nvSpPr>
          <p:cNvPr id="3" name="Content Placeholder 2">
            <a:extLst>
              <a:ext uri="{FF2B5EF4-FFF2-40B4-BE49-F238E27FC236}">
                <a16:creationId xmlns:a16="http://schemas.microsoft.com/office/drawing/2014/main" id="{1FBF24AA-EB1A-4F98-BDDE-8C6B78D05683}"/>
              </a:ext>
            </a:extLst>
          </p:cNvPr>
          <p:cNvSpPr>
            <a:spLocks noGrp="1"/>
          </p:cNvSpPr>
          <p:nvPr>
            <p:ph sz="half" idx="2"/>
          </p:nvPr>
        </p:nvSpPr>
        <p:spPr>
          <a:xfrm>
            <a:off x="661715" y="1577978"/>
            <a:ext cx="7886699" cy="4294485"/>
          </a:xfrm>
        </p:spPr>
        <p:txBody>
          <a:bodyPr lIns="91440" tIns="45720" rIns="91440" bIns="45720" anchor="t"/>
          <a:lstStyle/>
          <a:p>
            <a:pPr marL="0" indent="0" algn="ctr">
              <a:buNone/>
            </a:pPr>
            <a:r>
              <a:rPr lang="en-US" sz="3200" dirty="0">
                <a:cs typeface="Arial"/>
              </a:rPr>
              <a:t>How many Ammunition containers will be required to safely store the following ammunition types?</a:t>
            </a:r>
          </a:p>
        </p:txBody>
      </p:sp>
      <p:graphicFrame>
        <p:nvGraphicFramePr>
          <p:cNvPr id="4" name="Table 4">
            <a:extLst>
              <a:ext uri="{FF2B5EF4-FFF2-40B4-BE49-F238E27FC236}">
                <a16:creationId xmlns:a16="http://schemas.microsoft.com/office/drawing/2014/main" id="{2C3CDA3A-17A7-4D80-8D1D-BB28935DC6D5}"/>
              </a:ext>
            </a:extLst>
          </p:cNvPr>
          <p:cNvGraphicFramePr>
            <a:graphicFrameLocks noGrp="1"/>
          </p:cNvGraphicFramePr>
          <p:nvPr>
            <p:extLst>
              <p:ext uri="{D42A27DB-BD31-4B8C-83A1-F6EECF244321}">
                <p14:modId xmlns:p14="http://schemas.microsoft.com/office/powerpoint/2010/main" val="1214083574"/>
              </p:ext>
            </p:extLst>
          </p:nvPr>
        </p:nvGraphicFramePr>
        <p:xfrm>
          <a:off x="595586" y="3389586"/>
          <a:ext cx="7835865" cy="2997847"/>
        </p:xfrm>
        <a:graphic>
          <a:graphicData uri="http://schemas.openxmlformats.org/drawingml/2006/table">
            <a:tbl>
              <a:tblPr firstRow="1" bandRow="1">
                <a:tableStyleId>{5C22544A-7EE6-4342-B048-85BDC9FD1C3A}</a:tableStyleId>
              </a:tblPr>
              <a:tblGrid>
                <a:gridCol w="2977931">
                  <a:extLst>
                    <a:ext uri="{9D8B030D-6E8A-4147-A177-3AD203B41FA5}">
                      <a16:colId xmlns:a16="http://schemas.microsoft.com/office/drawing/2014/main" val="3336768789"/>
                    </a:ext>
                  </a:extLst>
                </a:gridCol>
                <a:gridCol w="1699170">
                  <a:extLst>
                    <a:ext uri="{9D8B030D-6E8A-4147-A177-3AD203B41FA5}">
                      <a16:colId xmlns:a16="http://schemas.microsoft.com/office/drawing/2014/main" val="2305939880"/>
                    </a:ext>
                  </a:extLst>
                </a:gridCol>
                <a:gridCol w="1605657">
                  <a:extLst>
                    <a:ext uri="{9D8B030D-6E8A-4147-A177-3AD203B41FA5}">
                      <a16:colId xmlns:a16="http://schemas.microsoft.com/office/drawing/2014/main" val="1224143460"/>
                    </a:ext>
                  </a:extLst>
                </a:gridCol>
                <a:gridCol w="1553107">
                  <a:extLst>
                    <a:ext uri="{9D8B030D-6E8A-4147-A177-3AD203B41FA5}">
                      <a16:colId xmlns:a16="http://schemas.microsoft.com/office/drawing/2014/main" val="676798624"/>
                    </a:ext>
                  </a:extLst>
                </a:gridCol>
              </a:tblGrid>
              <a:tr h="397981">
                <a:tc>
                  <a:txBody>
                    <a:bodyPr/>
                    <a:lstStyle/>
                    <a:p>
                      <a:pPr algn="ctr"/>
                      <a:r>
                        <a:rPr lang="en-US" dirty="0"/>
                        <a:t>Ammunition Type</a:t>
                      </a:r>
                    </a:p>
                  </a:txBody>
                  <a:tcPr>
                    <a:solidFill>
                      <a:srgbClr val="4F81BD"/>
                    </a:solidFill>
                  </a:tcPr>
                </a:tc>
                <a:tc>
                  <a:txBody>
                    <a:bodyPr/>
                    <a:lstStyle/>
                    <a:p>
                      <a:pPr algn="ctr"/>
                      <a:r>
                        <a:rPr lang="en-US" dirty="0"/>
                        <a:t>Hazard Class Code</a:t>
                      </a:r>
                    </a:p>
                  </a:txBody>
                  <a:tcPr>
                    <a:solidFill>
                      <a:srgbClr val="4F81BD"/>
                    </a:solidFill>
                  </a:tcPr>
                </a:tc>
                <a:tc>
                  <a:txBody>
                    <a:bodyPr/>
                    <a:lstStyle/>
                    <a:p>
                      <a:pPr algn="ctr"/>
                      <a:r>
                        <a:rPr lang="en-US" dirty="0"/>
                        <a:t>Quantity</a:t>
                      </a:r>
                    </a:p>
                  </a:txBody>
                  <a:tcPr>
                    <a:solidFill>
                      <a:srgbClr val="4F81BD"/>
                    </a:solidFill>
                  </a:tcPr>
                </a:tc>
                <a:tc>
                  <a:txBody>
                    <a:bodyPr/>
                    <a:lstStyle/>
                    <a:p>
                      <a:pPr algn="ctr"/>
                      <a:r>
                        <a:rPr lang="en-US" dirty="0"/>
                        <a:t>NEQ</a:t>
                      </a:r>
                    </a:p>
                  </a:txBody>
                  <a:tcPr>
                    <a:solidFill>
                      <a:srgbClr val="4F81BD"/>
                    </a:solidFill>
                  </a:tcPr>
                </a:tc>
                <a:extLst>
                  <a:ext uri="{0D108BD9-81ED-4DB2-BD59-A6C34878D82A}">
                    <a16:rowId xmlns:a16="http://schemas.microsoft.com/office/drawing/2014/main" val="760893342"/>
                  </a:ext>
                </a:extLst>
              </a:tr>
              <a:tr h="367862">
                <a:tc>
                  <a:txBody>
                    <a:bodyPr/>
                    <a:lstStyle/>
                    <a:p>
                      <a:r>
                        <a:rPr lang="en-US" dirty="0" err="1"/>
                        <a:t>Rds</a:t>
                      </a:r>
                      <a:r>
                        <a:rPr lang="en-US" dirty="0"/>
                        <a:t> 7.62mm Ball </a:t>
                      </a:r>
                    </a:p>
                  </a:txBody>
                  <a:tcPr/>
                </a:tc>
                <a:tc>
                  <a:txBody>
                    <a:bodyPr/>
                    <a:lstStyle/>
                    <a:p>
                      <a:pPr algn="ctr"/>
                      <a:r>
                        <a:rPr lang="en-US" dirty="0"/>
                        <a:t>1.4S</a:t>
                      </a:r>
                    </a:p>
                  </a:txBody>
                  <a:tcPr/>
                </a:tc>
                <a:tc>
                  <a:txBody>
                    <a:bodyPr/>
                    <a:lstStyle/>
                    <a:p>
                      <a:pPr algn="ctr"/>
                      <a:r>
                        <a:rPr lang="en-US" dirty="0"/>
                        <a:t>10,000</a:t>
                      </a:r>
                    </a:p>
                  </a:txBody>
                  <a:tcPr/>
                </a:tc>
                <a:tc>
                  <a:txBody>
                    <a:bodyPr/>
                    <a:lstStyle/>
                    <a:p>
                      <a:pPr algn="ctr"/>
                      <a:r>
                        <a:rPr lang="en-US" dirty="0"/>
                        <a:t>30kg</a:t>
                      </a:r>
                    </a:p>
                  </a:txBody>
                  <a:tcPr/>
                </a:tc>
                <a:extLst>
                  <a:ext uri="{0D108BD9-81ED-4DB2-BD59-A6C34878D82A}">
                    <a16:rowId xmlns:a16="http://schemas.microsoft.com/office/drawing/2014/main" val="3453209359"/>
                  </a:ext>
                </a:extLst>
              </a:tr>
              <a:tr h="397981">
                <a:tc>
                  <a:txBody>
                    <a:bodyPr/>
                    <a:lstStyle/>
                    <a:p>
                      <a:r>
                        <a:rPr lang="en-US" dirty="0" err="1"/>
                        <a:t>Rds</a:t>
                      </a:r>
                      <a:r>
                        <a:rPr lang="en-US" dirty="0"/>
                        <a:t> 84mm RCL HEAT</a:t>
                      </a:r>
                    </a:p>
                  </a:txBody>
                  <a:tcPr/>
                </a:tc>
                <a:tc>
                  <a:txBody>
                    <a:bodyPr/>
                    <a:lstStyle/>
                    <a:p>
                      <a:pPr algn="ctr"/>
                      <a:r>
                        <a:rPr lang="en-US"/>
                        <a:t>1.1E</a:t>
                      </a:r>
                    </a:p>
                  </a:txBody>
                  <a:tcPr/>
                </a:tc>
                <a:tc>
                  <a:txBody>
                    <a:bodyPr/>
                    <a:lstStyle/>
                    <a:p>
                      <a:pPr algn="ctr"/>
                      <a:r>
                        <a:rPr lang="en-US" dirty="0"/>
                        <a:t>25</a:t>
                      </a:r>
                    </a:p>
                  </a:txBody>
                  <a:tcPr/>
                </a:tc>
                <a:tc>
                  <a:txBody>
                    <a:bodyPr/>
                    <a:lstStyle/>
                    <a:p>
                      <a:pPr algn="ctr"/>
                      <a:r>
                        <a:rPr lang="en-US" dirty="0"/>
                        <a:t>28kg</a:t>
                      </a:r>
                    </a:p>
                  </a:txBody>
                  <a:tcPr/>
                </a:tc>
                <a:extLst>
                  <a:ext uri="{0D108BD9-81ED-4DB2-BD59-A6C34878D82A}">
                    <a16:rowId xmlns:a16="http://schemas.microsoft.com/office/drawing/2014/main" val="3007981844"/>
                  </a:ext>
                </a:extLst>
              </a:tr>
              <a:tr h="397981">
                <a:tc>
                  <a:txBody>
                    <a:bodyPr/>
                    <a:lstStyle/>
                    <a:p>
                      <a:r>
                        <a:rPr lang="en-US" dirty="0"/>
                        <a:t>Bombs 60mm Mortar HE</a:t>
                      </a:r>
                    </a:p>
                  </a:txBody>
                  <a:tcPr/>
                </a:tc>
                <a:tc>
                  <a:txBody>
                    <a:bodyPr/>
                    <a:lstStyle/>
                    <a:p>
                      <a:pPr algn="ctr"/>
                      <a:r>
                        <a:rPr lang="en-US"/>
                        <a:t>1.1F</a:t>
                      </a:r>
                    </a:p>
                  </a:txBody>
                  <a:tcPr/>
                </a:tc>
                <a:tc>
                  <a:txBody>
                    <a:bodyPr/>
                    <a:lstStyle/>
                    <a:p>
                      <a:pPr algn="ctr"/>
                      <a:r>
                        <a:rPr lang="en-US" dirty="0"/>
                        <a:t>250</a:t>
                      </a:r>
                    </a:p>
                  </a:txBody>
                  <a:tcPr/>
                </a:tc>
                <a:tc>
                  <a:txBody>
                    <a:bodyPr/>
                    <a:lstStyle/>
                    <a:p>
                      <a:pPr algn="ctr"/>
                      <a:r>
                        <a:rPr lang="en-US" dirty="0"/>
                        <a:t>76kg</a:t>
                      </a:r>
                    </a:p>
                  </a:txBody>
                  <a:tcPr/>
                </a:tc>
                <a:extLst>
                  <a:ext uri="{0D108BD9-81ED-4DB2-BD59-A6C34878D82A}">
                    <a16:rowId xmlns:a16="http://schemas.microsoft.com/office/drawing/2014/main" val="1782824109"/>
                  </a:ext>
                </a:extLst>
              </a:tr>
              <a:tr h="397981">
                <a:tc>
                  <a:txBody>
                    <a:bodyPr/>
                    <a:lstStyle/>
                    <a:p>
                      <a:pPr lvl="0">
                        <a:buNone/>
                      </a:pPr>
                      <a:r>
                        <a:rPr lang="en-US" sz="1800" b="0" i="0" u="none" strike="noStrike" noProof="0" dirty="0">
                          <a:latin typeface="Arial"/>
                        </a:rPr>
                        <a:t>Bombs 60mm Mortar SMK</a:t>
                      </a:r>
                      <a:endParaRPr lang="en-US" dirty="0"/>
                    </a:p>
                  </a:txBody>
                  <a:tcPr/>
                </a:tc>
                <a:tc>
                  <a:txBody>
                    <a:bodyPr/>
                    <a:lstStyle/>
                    <a:p>
                      <a:pPr algn="ctr"/>
                      <a:r>
                        <a:rPr lang="en-US"/>
                        <a:t>1.3G</a:t>
                      </a:r>
                    </a:p>
                  </a:txBody>
                  <a:tcPr/>
                </a:tc>
                <a:tc>
                  <a:txBody>
                    <a:bodyPr/>
                    <a:lstStyle/>
                    <a:p>
                      <a:pPr algn="ctr"/>
                      <a:r>
                        <a:rPr lang="en-US" dirty="0"/>
                        <a:t>100</a:t>
                      </a:r>
                    </a:p>
                  </a:txBody>
                  <a:tcPr/>
                </a:tc>
                <a:tc>
                  <a:txBody>
                    <a:bodyPr/>
                    <a:lstStyle/>
                    <a:p>
                      <a:pPr algn="ctr"/>
                      <a:r>
                        <a:rPr lang="en-US" dirty="0"/>
                        <a:t>30kg</a:t>
                      </a:r>
                    </a:p>
                  </a:txBody>
                  <a:tcPr/>
                </a:tc>
                <a:extLst>
                  <a:ext uri="{0D108BD9-81ED-4DB2-BD59-A6C34878D82A}">
                    <a16:rowId xmlns:a16="http://schemas.microsoft.com/office/drawing/2014/main" val="205863681"/>
                  </a:ext>
                </a:extLst>
              </a:tr>
              <a:tr h="397981">
                <a:tc>
                  <a:txBody>
                    <a:bodyPr/>
                    <a:lstStyle/>
                    <a:p>
                      <a:r>
                        <a:rPr lang="en-US" dirty="0"/>
                        <a:t>Grenade Smoke Screening</a:t>
                      </a:r>
                    </a:p>
                  </a:txBody>
                  <a:tcPr/>
                </a:tc>
                <a:tc>
                  <a:txBody>
                    <a:bodyPr/>
                    <a:lstStyle/>
                    <a:p>
                      <a:pPr algn="ctr"/>
                      <a:r>
                        <a:rPr lang="en-US"/>
                        <a:t>1.3G</a:t>
                      </a:r>
                    </a:p>
                  </a:txBody>
                  <a:tcPr/>
                </a:tc>
                <a:tc>
                  <a:txBody>
                    <a:bodyPr/>
                    <a:lstStyle/>
                    <a:p>
                      <a:pPr algn="ctr"/>
                      <a:r>
                        <a:rPr lang="en-US" dirty="0"/>
                        <a:t>100</a:t>
                      </a:r>
                    </a:p>
                  </a:txBody>
                  <a:tcPr/>
                </a:tc>
                <a:tc>
                  <a:txBody>
                    <a:bodyPr/>
                    <a:lstStyle/>
                    <a:p>
                      <a:pPr algn="ctr"/>
                      <a:r>
                        <a:rPr lang="en-US" dirty="0"/>
                        <a:t>33kg</a:t>
                      </a:r>
                    </a:p>
                  </a:txBody>
                  <a:tcPr/>
                </a:tc>
                <a:extLst>
                  <a:ext uri="{0D108BD9-81ED-4DB2-BD59-A6C34878D82A}">
                    <a16:rowId xmlns:a16="http://schemas.microsoft.com/office/drawing/2014/main" val="1836587309"/>
                  </a:ext>
                </a:extLst>
              </a:tr>
              <a:tr h="397981">
                <a:tc>
                  <a:txBody>
                    <a:bodyPr/>
                    <a:lstStyle/>
                    <a:p>
                      <a:r>
                        <a:rPr lang="en-US" dirty="0"/>
                        <a:t>TNT Charge (500g)</a:t>
                      </a:r>
                    </a:p>
                  </a:txBody>
                  <a:tcPr/>
                </a:tc>
                <a:tc>
                  <a:txBody>
                    <a:bodyPr/>
                    <a:lstStyle/>
                    <a:p>
                      <a:pPr algn="ctr"/>
                      <a:r>
                        <a:rPr lang="en-US" dirty="0"/>
                        <a:t>1.1D</a:t>
                      </a:r>
                    </a:p>
                  </a:txBody>
                  <a:tcPr/>
                </a:tc>
                <a:tc>
                  <a:txBody>
                    <a:bodyPr/>
                    <a:lstStyle/>
                    <a:p>
                      <a:pPr algn="ctr"/>
                      <a:r>
                        <a:rPr lang="en-US" dirty="0"/>
                        <a:t>50</a:t>
                      </a:r>
                    </a:p>
                  </a:txBody>
                  <a:tcPr/>
                </a:tc>
                <a:tc>
                  <a:txBody>
                    <a:bodyPr/>
                    <a:lstStyle/>
                    <a:p>
                      <a:pPr algn="ctr"/>
                      <a:r>
                        <a:rPr lang="en-US" dirty="0"/>
                        <a:t>25kg</a:t>
                      </a:r>
                    </a:p>
                  </a:txBody>
                  <a:tcPr/>
                </a:tc>
                <a:extLst>
                  <a:ext uri="{0D108BD9-81ED-4DB2-BD59-A6C34878D82A}">
                    <a16:rowId xmlns:a16="http://schemas.microsoft.com/office/drawing/2014/main" val="2807193602"/>
                  </a:ext>
                </a:extLst>
              </a:tr>
            </a:tbl>
          </a:graphicData>
        </a:graphic>
      </p:graphicFrame>
    </p:spTree>
    <p:extLst>
      <p:ext uri="{BB962C8B-B14F-4D97-AF65-F5344CB8AC3E}">
        <p14:creationId xmlns:p14="http://schemas.microsoft.com/office/powerpoint/2010/main" val="12537540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US" dirty="0"/>
              <a:t>participant Exercise</a:t>
            </a:r>
            <a:endParaRPr lang="en-GB" dirty="0"/>
          </a:p>
        </p:txBody>
      </p:sp>
    </p:spTree>
    <p:extLst>
      <p:ext uri="{BB962C8B-B14F-4D97-AF65-F5344CB8AC3E}">
        <p14:creationId xmlns:p14="http://schemas.microsoft.com/office/powerpoint/2010/main" val="126689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dirty="0">
                <a:cs typeface="Arial"/>
              </a:rPr>
              <a:t>Exercise</a:t>
            </a:r>
            <a:endParaRPr lang="en-US"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8650" y="1281757"/>
            <a:ext cx="7886699" cy="4294485"/>
          </a:xfrm>
        </p:spPr>
        <p:txBody>
          <a:bodyPr lIns="91440" tIns="45720" rIns="91440" bIns="45720" anchor="t"/>
          <a:lstStyle/>
          <a:p>
            <a:pPr marL="0" indent="0">
              <a:buNone/>
            </a:pPr>
            <a:r>
              <a:rPr lang="en-IE" sz="2800" dirty="0">
                <a:cs typeface="Arial" panose="020B0604020202020204"/>
              </a:rPr>
              <a:t>UNAC SATO has directed that a consignment of ammunition move from Camp MUKA and be held temporarily at Camp FOLSA, while the Engineer Group build a new Temporary Storage Area</a:t>
            </a:r>
            <a:br>
              <a:rPr lang="en-IE" sz="2800" dirty="0">
                <a:cs typeface="Arial" panose="020B0604020202020204"/>
              </a:rPr>
            </a:br>
            <a:endParaRPr lang="en-IE" sz="2800" dirty="0">
              <a:cs typeface="Arial" panose="020B0604020202020204"/>
            </a:endParaRPr>
          </a:p>
          <a:p>
            <a:pPr marL="0" indent="0">
              <a:buNone/>
            </a:pPr>
            <a:r>
              <a:rPr lang="en-IE" sz="2800" dirty="0">
                <a:cs typeface="Arial" panose="020B0604020202020204"/>
              </a:rPr>
              <a:t>You have been tasked to</a:t>
            </a:r>
          </a:p>
          <a:p>
            <a:pPr marL="514350" indent="-514350">
              <a:buAutoNum type="arabicPeriod"/>
            </a:pPr>
            <a:r>
              <a:rPr lang="en-IE" sz="2800" dirty="0">
                <a:cs typeface="Arial" panose="020B0604020202020204"/>
              </a:rPr>
              <a:t>Review the additional ammunition stocks </a:t>
            </a:r>
            <a:endParaRPr lang="en-IE" dirty="0">
              <a:cs typeface="Arial" panose="020B0604020202020204"/>
            </a:endParaRPr>
          </a:p>
          <a:p>
            <a:pPr marL="514350" indent="-514350">
              <a:buAutoNum type="arabicPeriod"/>
            </a:pPr>
            <a:r>
              <a:rPr lang="en-IE" sz="2800" dirty="0">
                <a:cs typeface="Arial" panose="020B0604020202020204"/>
              </a:rPr>
              <a:t>Provide justification as to how you can store them within your own Storage compound while paying close attention to Temporary Storage Mixing Rules</a:t>
            </a:r>
            <a:endParaRPr lang="en-IE" dirty="0">
              <a:cs typeface="Arial" panose="020B0604020202020204"/>
            </a:endParaRPr>
          </a:p>
        </p:txBody>
      </p:sp>
    </p:spTree>
    <p:extLst>
      <p:ext uri="{BB962C8B-B14F-4D97-AF65-F5344CB8AC3E}">
        <p14:creationId xmlns:p14="http://schemas.microsoft.com/office/powerpoint/2010/main" val="9199973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a:cs typeface="Arial"/>
              </a:rPr>
              <a:t>Exercise</a:t>
            </a:r>
            <a:endParaRPr lang="en-US"/>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159454"/>
            <a:ext cx="7886699" cy="5030209"/>
          </a:xfrm>
        </p:spPr>
        <p:txBody>
          <a:bodyPr lIns="91440" tIns="45720" rIns="91440" bIns="45720" anchor="t"/>
          <a:lstStyle/>
          <a:p>
            <a:pPr marL="0" indent="0">
              <a:buNone/>
            </a:pPr>
            <a:r>
              <a:rPr lang="en-IE" sz="2800" dirty="0">
                <a:cs typeface="Arial" panose="020B0604020202020204"/>
              </a:rPr>
              <a:t>Your T/PCC Contingent Stocks</a:t>
            </a:r>
          </a:p>
        </p:txBody>
      </p:sp>
      <p:graphicFrame>
        <p:nvGraphicFramePr>
          <p:cNvPr id="5" name="Table 4">
            <a:extLst>
              <a:ext uri="{FF2B5EF4-FFF2-40B4-BE49-F238E27FC236}">
                <a16:creationId xmlns:a16="http://schemas.microsoft.com/office/drawing/2014/main" id="{F777139F-56C8-43FA-B806-6A298A634474}"/>
              </a:ext>
            </a:extLst>
          </p:cNvPr>
          <p:cNvGraphicFramePr>
            <a:graphicFrameLocks noGrp="1"/>
          </p:cNvGraphicFramePr>
          <p:nvPr>
            <p:extLst>
              <p:ext uri="{D42A27DB-BD31-4B8C-83A1-F6EECF244321}">
                <p14:modId xmlns:p14="http://schemas.microsoft.com/office/powerpoint/2010/main" val="978534362"/>
              </p:ext>
            </p:extLst>
          </p:nvPr>
        </p:nvGraphicFramePr>
        <p:xfrm>
          <a:off x="683173" y="1848069"/>
          <a:ext cx="7835864" cy="4529533"/>
        </p:xfrm>
        <a:graphic>
          <a:graphicData uri="http://schemas.openxmlformats.org/drawingml/2006/table">
            <a:tbl>
              <a:tblPr firstRow="1" bandRow="1">
                <a:tableStyleId>{5C22544A-7EE6-4342-B048-85BDC9FD1C3A}</a:tableStyleId>
              </a:tblPr>
              <a:tblGrid>
                <a:gridCol w="3153103">
                  <a:extLst>
                    <a:ext uri="{9D8B030D-6E8A-4147-A177-3AD203B41FA5}">
                      <a16:colId xmlns:a16="http://schemas.microsoft.com/office/drawing/2014/main" val="3336768789"/>
                    </a:ext>
                  </a:extLst>
                </a:gridCol>
                <a:gridCol w="1523997">
                  <a:extLst>
                    <a:ext uri="{9D8B030D-6E8A-4147-A177-3AD203B41FA5}">
                      <a16:colId xmlns:a16="http://schemas.microsoft.com/office/drawing/2014/main" val="2305939880"/>
                    </a:ext>
                  </a:extLst>
                </a:gridCol>
                <a:gridCol w="1605657">
                  <a:extLst>
                    <a:ext uri="{9D8B030D-6E8A-4147-A177-3AD203B41FA5}">
                      <a16:colId xmlns:a16="http://schemas.microsoft.com/office/drawing/2014/main" val="1224143460"/>
                    </a:ext>
                  </a:extLst>
                </a:gridCol>
                <a:gridCol w="1553107">
                  <a:extLst>
                    <a:ext uri="{9D8B030D-6E8A-4147-A177-3AD203B41FA5}">
                      <a16:colId xmlns:a16="http://schemas.microsoft.com/office/drawing/2014/main" val="676798624"/>
                    </a:ext>
                  </a:extLst>
                </a:gridCol>
              </a:tblGrid>
              <a:tr h="397981">
                <a:tc>
                  <a:txBody>
                    <a:bodyPr/>
                    <a:lstStyle/>
                    <a:p>
                      <a:pPr algn="ctr"/>
                      <a:r>
                        <a:rPr lang="en-US" dirty="0"/>
                        <a:t>Ammunition Type</a:t>
                      </a:r>
                    </a:p>
                  </a:txBody>
                  <a:tcPr>
                    <a:solidFill>
                      <a:srgbClr val="4F81BD"/>
                    </a:solidFill>
                  </a:tcPr>
                </a:tc>
                <a:tc>
                  <a:txBody>
                    <a:bodyPr/>
                    <a:lstStyle/>
                    <a:p>
                      <a:pPr algn="ctr"/>
                      <a:r>
                        <a:rPr lang="en-US" dirty="0"/>
                        <a:t>Hazard Class Code</a:t>
                      </a:r>
                    </a:p>
                  </a:txBody>
                  <a:tcPr>
                    <a:solidFill>
                      <a:srgbClr val="4F81BD"/>
                    </a:solidFill>
                  </a:tcPr>
                </a:tc>
                <a:tc>
                  <a:txBody>
                    <a:bodyPr/>
                    <a:lstStyle/>
                    <a:p>
                      <a:pPr algn="ctr"/>
                      <a:r>
                        <a:rPr lang="en-US" dirty="0"/>
                        <a:t>Quantity</a:t>
                      </a:r>
                    </a:p>
                  </a:txBody>
                  <a:tcPr>
                    <a:solidFill>
                      <a:srgbClr val="4F81BD"/>
                    </a:solidFill>
                  </a:tcPr>
                </a:tc>
                <a:tc>
                  <a:txBody>
                    <a:bodyPr/>
                    <a:lstStyle/>
                    <a:p>
                      <a:pPr algn="ctr"/>
                      <a:r>
                        <a:rPr lang="en-US" dirty="0"/>
                        <a:t>NEQ</a:t>
                      </a:r>
                    </a:p>
                  </a:txBody>
                  <a:tcPr>
                    <a:solidFill>
                      <a:srgbClr val="4F81BD"/>
                    </a:solidFill>
                  </a:tcPr>
                </a:tc>
                <a:extLst>
                  <a:ext uri="{0D108BD9-81ED-4DB2-BD59-A6C34878D82A}">
                    <a16:rowId xmlns:a16="http://schemas.microsoft.com/office/drawing/2014/main" val="760893342"/>
                  </a:ext>
                </a:extLst>
              </a:tr>
              <a:tr h="367862">
                <a:tc>
                  <a:txBody>
                    <a:bodyPr/>
                    <a:lstStyle/>
                    <a:p>
                      <a:r>
                        <a:rPr lang="en-US" err="1"/>
                        <a:t>Rds</a:t>
                      </a:r>
                      <a:r>
                        <a:rPr lang="en-US"/>
                        <a:t> 7.62mm Ball Mixed Belt</a:t>
                      </a:r>
                      <a:endParaRPr lang="en-US" dirty="0"/>
                    </a:p>
                  </a:txBody>
                  <a:tcPr/>
                </a:tc>
                <a:tc>
                  <a:txBody>
                    <a:bodyPr/>
                    <a:lstStyle/>
                    <a:p>
                      <a:pPr algn="ctr"/>
                      <a:r>
                        <a:rPr lang="en-US" dirty="0"/>
                        <a:t>1.4S</a:t>
                      </a:r>
                    </a:p>
                  </a:txBody>
                  <a:tcPr/>
                </a:tc>
                <a:tc>
                  <a:txBody>
                    <a:bodyPr/>
                    <a:lstStyle/>
                    <a:p>
                      <a:pPr algn="ctr"/>
                      <a:r>
                        <a:rPr lang="en-US"/>
                        <a:t>25,000</a:t>
                      </a:r>
                      <a:endParaRPr lang="en-US" dirty="0"/>
                    </a:p>
                  </a:txBody>
                  <a:tcPr/>
                </a:tc>
                <a:tc>
                  <a:txBody>
                    <a:bodyPr/>
                    <a:lstStyle/>
                    <a:p>
                      <a:pPr algn="ctr"/>
                      <a:r>
                        <a:rPr lang="en-US"/>
                        <a:t>75kg</a:t>
                      </a:r>
                      <a:endParaRPr lang="en-US" dirty="0"/>
                    </a:p>
                  </a:txBody>
                  <a:tcPr/>
                </a:tc>
                <a:extLst>
                  <a:ext uri="{0D108BD9-81ED-4DB2-BD59-A6C34878D82A}">
                    <a16:rowId xmlns:a16="http://schemas.microsoft.com/office/drawing/2014/main" val="3453209359"/>
                  </a:ext>
                </a:extLst>
              </a:tr>
              <a:tr h="367862">
                <a:tc>
                  <a:txBody>
                    <a:bodyPr/>
                    <a:lstStyle/>
                    <a:p>
                      <a:pPr lvl="0">
                        <a:buNone/>
                      </a:pPr>
                      <a:r>
                        <a:rPr lang="en-US" sz="1800" b="0" i="0" u="none" strike="noStrike" noProof="0" dirty="0" err="1">
                          <a:latin typeface="Arial"/>
                        </a:rPr>
                        <a:t>Rds</a:t>
                      </a:r>
                      <a:r>
                        <a:rPr lang="en-US" sz="1800" b="0" i="0" u="none" strike="noStrike" noProof="0" dirty="0">
                          <a:latin typeface="Arial"/>
                        </a:rPr>
                        <a:t> 5.56mm Ball </a:t>
                      </a:r>
                      <a:endParaRPr lang="en-US" dirty="0"/>
                    </a:p>
                  </a:txBody>
                  <a:tcPr/>
                </a:tc>
                <a:tc>
                  <a:txBody>
                    <a:bodyPr/>
                    <a:lstStyle/>
                    <a:p>
                      <a:pPr lvl="0" algn="ctr">
                        <a:buNone/>
                      </a:pPr>
                      <a:r>
                        <a:rPr lang="en-US"/>
                        <a:t>1.4S</a:t>
                      </a:r>
                      <a:endParaRPr lang="en-US" dirty="0"/>
                    </a:p>
                  </a:txBody>
                  <a:tcPr/>
                </a:tc>
                <a:tc>
                  <a:txBody>
                    <a:bodyPr/>
                    <a:lstStyle/>
                    <a:p>
                      <a:pPr lvl="0" algn="ctr">
                        <a:buNone/>
                      </a:pPr>
                      <a:r>
                        <a:rPr lang="en-US"/>
                        <a:t>50,000</a:t>
                      </a:r>
                      <a:endParaRPr lang="en-US" dirty="0"/>
                    </a:p>
                  </a:txBody>
                  <a:tcPr/>
                </a:tc>
                <a:tc>
                  <a:txBody>
                    <a:bodyPr/>
                    <a:lstStyle/>
                    <a:p>
                      <a:pPr lvl="0" algn="ctr">
                        <a:buNone/>
                      </a:pPr>
                      <a:r>
                        <a:rPr lang="en-US" sz="1800" b="0" i="0" u="none" strike="noStrike" noProof="0">
                          <a:latin typeface="Arial"/>
                        </a:rPr>
                        <a:t>100kg</a:t>
                      </a:r>
                      <a:endParaRPr lang="en-US" sz="1800" b="0" i="0" u="none" strike="noStrike" noProof="0" dirty="0">
                        <a:latin typeface="Arial"/>
                      </a:endParaRPr>
                    </a:p>
                  </a:txBody>
                  <a:tcPr/>
                </a:tc>
                <a:extLst>
                  <a:ext uri="{0D108BD9-81ED-4DB2-BD59-A6C34878D82A}">
                    <a16:rowId xmlns:a16="http://schemas.microsoft.com/office/drawing/2014/main" val="3525286647"/>
                  </a:ext>
                </a:extLst>
              </a:tr>
              <a:tr h="367862">
                <a:tc>
                  <a:txBody>
                    <a:bodyPr/>
                    <a:lstStyle/>
                    <a:p>
                      <a:pPr lvl="0">
                        <a:buNone/>
                      </a:pPr>
                      <a:r>
                        <a:rPr lang="en-US" sz="1800" b="0" i="0" u="none" strike="noStrike" noProof="0">
                          <a:latin typeface="Arial"/>
                        </a:rPr>
                        <a:t>Rds 9mm Ball </a:t>
                      </a:r>
                      <a:endParaRPr lang="en-US"/>
                    </a:p>
                  </a:txBody>
                  <a:tcPr/>
                </a:tc>
                <a:tc>
                  <a:txBody>
                    <a:bodyPr/>
                    <a:lstStyle/>
                    <a:p>
                      <a:pPr lvl="0" algn="ctr">
                        <a:buNone/>
                      </a:pPr>
                      <a:r>
                        <a:rPr lang="en-US"/>
                        <a:t>1.4S</a:t>
                      </a:r>
                      <a:endParaRPr lang="en-US" dirty="0"/>
                    </a:p>
                  </a:txBody>
                  <a:tcPr/>
                </a:tc>
                <a:tc>
                  <a:txBody>
                    <a:bodyPr/>
                    <a:lstStyle/>
                    <a:p>
                      <a:pPr lvl="0" algn="ctr">
                        <a:buNone/>
                      </a:pPr>
                      <a:r>
                        <a:rPr lang="en-US"/>
                        <a:t>10,000</a:t>
                      </a:r>
                      <a:endParaRPr lang="en-US" dirty="0"/>
                    </a:p>
                  </a:txBody>
                  <a:tcPr/>
                </a:tc>
                <a:tc>
                  <a:txBody>
                    <a:bodyPr/>
                    <a:lstStyle/>
                    <a:p>
                      <a:pPr lvl="0" algn="ctr">
                        <a:buNone/>
                      </a:pPr>
                      <a:r>
                        <a:rPr lang="en-US"/>
                        <a:t>20kg</a:t>
                      </a:r>
                      <a:endParaRPr lang="en-US" dirty="0"/>
                    </a:p>
                  </a:txBody>
                  <a:tcPr/>
                </a:tc>
                <a:extLst>
                  <a:ext uri="{0D108BD9-81ED-4DB2-BD59-A6C34878D82A}">
                    <a16:rowId xmlns:a16="http://schemas.microsoft.com/office/drawing/2014/main" val="941245492"/>
                  </a:ext>
                </a:extLst>
              </a:tr>
              <a:tr h="397981">
                <a:tc>
                  <a:txBody>
                    <a:bodyPr/>
                    <a:lstStyle/>
                    <a:p>
                      <a:r>
                        <a:rPr lang="en-US" err="1"/>
                        <a:t>Rds</a:t>
                      </a:r>
                      <a:r>
                        <a:rPr lang="en-US" dirty="0"/>
                        <a:t> 84mm RCL HEAT</a:t>
                      </a:r>
                    </a:p>
                  </a:txBody>
                  <a:tcPr/>
                </a:tc>
                <a:tc>
                  <a:txBody>
                    <a:bodyPr/>
                    <a:lstStyle/>
                    <a:p>
                      <a:pPr algn="ctr"/>
                      <a:r>
                        <a:rPr lang="en-US"/>
                        <a:t>1.1E</a:t>
                      </a:r>
                    </a:p>
                  </a:txBody>
                  <a:tcPr/>
                </a:tc>
                <a:tc>
                  <a:txBody>
                    <a:bodyPr/>
                    <a:lstStyle/>
                    <a:p>
                      <a:pPr algn="ctr"/>
                      <a:r>
                        <a:rPr lang="en-US"/>
                        <a:t>50</a:t>
                      </a:r>
                      <a:endParaRPr lang="en-US" dirty="0"/>
                    </a:p>
                  </a:txBody>
                  <a:tcPr/>
                </a:tc>
                <a:tc>
                  <a:txBody>
                    <a:bodyPr/>
                    <a:lstStyle/>
                    <a:p>
                      <a:pPr algn="ctr"/>
                      <a:r>
                        <a:rPr lang="en-US"/>
                        <a:t>57kg</a:t>
                      </a:r>
                      <a:endParaRPr lang="en-US" dirty="0"/>
                    </a:p>
                  </a:txBody>
                  <a:tcPr/>
                </a:tc>
                <a:extLst>
                  <a:ext uri="{0D108BD9-81ED-4DB2-BD59-A6C34878D82A}">
                    <a16:rowId xmlns:a16="http://schemas.microsoft.com/office/drawing/2014/main" val="3007981844"/>
                  </a:ext>
                </a:extLst>
              </a:tr>
              <a:tr h="397981">
                <a:tc>
                  <a:txBody>
                    <a:bodyPr/>
                    <a:lstStyle/>
                    <a:p>
                      <a:pPr lvl="0">
                        <a:buNone/>
                      </a:pPr>
                      <a:r>
                        <a:rPr lang="en-US" dirty="0"/>
                        <a:t>Grenade 40x46mm HEAT</a:t>
                      </a:r>
                    </a:p>
                  </a:txBody>
                  <a:tcPr/>
                </a:tc>
                <a:tc>
                  <a:txBody>
                    <a:bodyPr/>
                    <a:lstStyle/>
                    <a:p>
                      <a:pPr lvl="0" algn="ctr">
                        <a:buNone/>
                      </a:pPr>
                      <a:r>
                        <a:rPr lang="en-US"/>
                        <a:t>1.2E</a:t>
                      </a:r>
                      <a:endParaRPr lang="en-US" dirty="0"/>
                    </a:p>
                  </a:txBody>
                  <a:tcPr/>
                </a:tc>
                <a:tc>
                  <a:txBody>
                    <a:bodyPr/>
                    <a:lstStyle/>
                    <a:p>
                      <a:pPr lvl="0" algn="ctr">
                        <a:buNone/>
                      </a:pPr>
                      <a:r>
                        <a:rPr lang="en-US"/>
                        <a:t>200</a:t>
                      </a:r>
                      <a:endParaRPr lang="en-US" dirty="0"/>
                    </a:p>
                  </a:txBody>
                  <a:tcPr/>
                </a:tc>
                <a:tc>
                  <a:txBody>
                    <a:bodyPr/>
                    <a:lstStyle/>
                    <a:p>
                      <a:pPr lvl="0" algn="ctr">
                        <a:buNone/>
                      </a:pPr>
                      <a:r>
                        <a:rPr lang="en-US"/>
                        <a:t>120kg</a:t>
                      </a:r>
                      <a:endParaRPr lang="en-US" dirty="0"/>
                    </a:p>
                  </a:txBody>
                  <a:tcPr/>
                </a:tc>
                <a:extLst>
                  <a:ext uri="{0D108BD9-81ED-4DB2-BD59-A6C34878D82A}">
                    <a16:rowId xmlns:a16="http://schemas.microsoft.com/office/drawing/2014/main" val="3673706061"/>
                  </a:ext>
                </a:extLst>
              </a:tr>
              <a:tr h="397981">
                <a:tc>
                  <a:txBody>
                    <a:bodyPr/>
                    <a:lstStyle/>
                    <a:p>
                      <a:r>
                        <a:rPr lang="en-US"/>
                        <a:t>Gren 66mm Smoke Screen</a:t>
                      </a:r>
                      <a:endParaRPr lang="en-US" dirty="0"/>
                    </a:p>
                  </a:txBody>
                  <a:tcPr/>
                </a:tc>
                <a:tc>
                  <a:txBody>
                    <a:bodyPr/>
                    <a:lstStyle/>
                    <a:p>
                      <a:pPr algn="ctr"/>
                      <a:r>
                        <a:rPr lang="en-US"/>
                        <a:t>1.3G</a:t>
                      </a:r>
                      <a:endParaRPr lang="en-US" dirty="0"/>
                    </a:p>
                  </a:txBody>
                  <a:tcPr/>
                </a:tc>
                <a:tc>
                  <a:txBody>
                    <a:bodyPr/>
                    <a:lstStyle/>
                    <a:p>
                      <a:pPr algn="ctr"/>
                      <a:r>
                        <a:rPr lang="en-US" dirty="0"/>
                        <a:t>250</a:t>
                      </a:r>
                    </a:p>
                  </a:txBody>
                  <a:tcPr/>
                </a:tc>
                <a:tc>
                  <a:txBody>
                    <a:bodyPr/>
                    <a:lstStyle/>
                    <a:p>
                      <a:pPr algn="ctr"/>
                      <a:r>
                        <a:rPr lang="en-US"/>
                        <a:t>82kg</a:t>
                      </a:r>
                      <a:endParaRPr lang="en-US" dirty="0"/>
                    </a:p>
                  </a:txBody>
                  <a:tcPr/>
                </a:tc>
                <a:extLst>
                  <a:ext uri="{0D108BD9-81ED-4DB2-BD59-A6C34878D82A}">
                    <a16:rowId xmlns:a16="http://schemas.microsoft.com/office/drawing/2014/main" val="1782824109"/>
                  </a:ext>
                </a:extLst>
              </a:tr>
              <a:tr h="397981">
                <a:tc>
                  <a:txBody>
                    <a:bodyPr/>
                    <a:lstStyle/>
                    <a:p>
                      <a:pPr lvl="0">
                        <a:buNone/>
                      </a:pPr>
                      <a:r>
                        <a:rPr lang="en-US" sz="1800" b="0" i="0" u="none" strike="noStrike" noProof="0">
                          <a:latin typeface="Arial"/>
                        </a:rPr>
                        <a:t>Bombs 60mm Mortar HE</a:t>
                      </a:r>
                      <a:endParaRPr lang="en-US"/>
                    </a:p>
                  </a:txBody>
                  <a:tcPr/>
                </a:tc>
                <a:tc>
                  <a:txBody>
                    <a:bodyPr/>
                    <a:lstStyle/>
                    <a:p>
                      <a:pPr algn="ctr"/>
                      <a:r>
                        <a:rPr lang="en-US"/>
                        <a:t>1.1F</a:t>
                      </a:r>
                    </a:p>
                  </a:txBody>
                  <a:tcPr/>
                </a:tc>
                <a:tc>
                  <a:txBody>
                    <a:bodyPr/>
                    <a:lstStyle/>
                    <a:p>
                      <a:pPr algn="ctr"/>
                      <a:r>
                        <a:rPr lang="en-US"/>
                        <a:t>300</a:t>
                      </a:r>
                      <a:endParaRPr lang="en-US" dirty="0"/>
                    </a:p>
                  </a:txBody>
                  <a:tcPr/>
                </a:tc>
                <a:tc>
                  <a:txBody>
                    <a:bodyPr/>
                    <a:lstStyle/>
                    <a:p>
                      <a:pPr algn="ctr"/>
                      <a:r>
                        <a:rPr lang="en-US"/>
                        <a:t>90kg</a:t>
                      </a:r>
                      <a:endParaRPr lang="en-US" dirty="0"/>
                    </a:p>
                  </a:txBody>
                  <a:tcPr/>
                </a:tc>
                <a:extLst>
                  <a:ext uri="{0D108BD9-81ED-4DB2-BD59-A6C34878D82A}">
                    <a16:rowId xmlns:a16="http://schemas.microsoft.com/office/drawing/2014/main" val="205863681"/>
                  </a:ext>
                </a:extLst>
              </a:tr>
              <a:tr h="397981">
                <a:tc>
                  <a:txBody>
                    <a:bodyPr/>
                    <a:lstStyle/>
                    <a:p>
                      <a:r>
                        <a:rPr lang="en-US"/>
                        <a:t>Gren HE</a:t>
                      </a:r>
                      <a:endParaRPr lang="en-US" dirty="0"/>
                    </a:p>
                  </a:txBody>
                  <a:tcPr/>
                </a:tc>
                <a:tc>
                  <a:txBody>
                    <a:bodyPr/>
                    <a:lstStyle/>
                    <a:p>
                      <a:pPr algn="ctr"/>
                      <a:r>
                        <a:rPr lang="en-US"/>
                        <a:t>1.1D</a:t>
                      </a:r>
                    </a:p>
                  </a:txBody>
                  <a:tcPr/>
                </a:tc>
                <a:tc>
                  <a:txBody>
                    <a:bodyPr/>
                    <a:lstStyle/>
                    <a:p>
                      <a:pPr algn="ctr"/>
                      <a:r>
                        <a:rPr lang="en-US"/>
                        <a:t>400</a:t>
                      </a:r>
                      <a:endParaRPr lang="en-US" dirty="0"/>
                    </a:p>
                  </a:txBody>
                  <a:tcPr/>
                </a:tc>
                <a:tc>
                  <a:txBody>
                    <a:bodyPr/>
                    <a:lstStyle/>
                    <a:p>
                      <a:pPr algn="ctr"/>
                      <a:r>
                        <a:rPr lang="en-US"/>
                        <a:t>24kg</a:t>
                      </a:r>
                      <a:endParaRPr lang="en-US" dirty="0"/>
                    </a:p>
                  </a:txBody>
                  <a:tcPr/>
                </a:tc>
                <a:extLst>
                  <a:ext uri="{0D108BD9-81ED-4DB2-BD59-A6C34878D82A}">
                    <a16:rowId xmlns:a16="http://schemas.microsoft.com/office/drawing/2014/main" val="1836587309"/>
                  </a:ext>
                </a:extLst>
              </a:tr>
              <a:tr h="397981">
                <a:tc>
                  <a:txBody>
                    <a:bodyPr/>
                    <a:lstStyle/>
                    <a:p>
                      <a:r>
                        <a:rPr lang="en-US" dirty="0"/>
                        <a:t>TNT Charge (500g)</a:t>
                      </a:r>
                    </a:p>
                  </a:txBody>
                  <a:tcPr/>
                </a:tc>
                <a:tc>
                  <a:txBody>
                    <a:bodyPr/>
                    <a:lstStyle/>
                    <a:p>
                      <a:pPr algn="ctr"/>
                      <a:r>
                        <a:rPr lang="en-US"/>
                        <a:t>1.1D</a:t>
                      </a:r>
                    </a:p>
                  </a:txBody>
                  <a:tcPr/>
                </a:tc>
                <a:tc>
                  <a:txBody>
                    <a:bodyPr/>
                    <a:lstStyle/>
                    <a:p>
                      <a:pPr algn="ctr"/>
                      <a:r>
                        <a:rPr lang="en-US"/>
                        <a:t>200</a:t>
                      </a:r>
                      <a:endParaRPr lang="en-US" dirty="0"/>
                    </a:p>
                  </a:txBody>
                  <a:tcPr/>
                </a:tc>
                <a:tc>
                  <a:txBody>
                    <a:bodyPr/>
                    <a:lstStyle/>
                    <a:p>
                      <a:pPr algn="ctr"/>
                      <a:r>
                        <a:rPr lang="en-US"/>
                        <a:t>100kg</a:t>
                      </a:r>
                      <a:endParaRPr lang="en-US" dirty="0"/>
                    </a:p>
                  </a:txBody>
                  <a:tcPr/>
                </a:tc>
                <a:extLst>
                  <a:ext uri="{0D108BD9-81ED-4DB2-BD59-A6C34878D82A}">
                    <a16:rowId xmlns:a16="http://schemas.microsoft.com/office/drawing/2014/main" val="2807193602"/>
                  </a:ext>
                </a:extLst>
              </a:tr>
              <a:tr h="397981">
                <a:tc>
                  <a:txBody>
                    <a:bodyPr/>
                    <a:lstStyle/>
                    <a:p>
                      <a:pPr lvl="0">
                        <a:buNone/>
                      </a:pPr>
                      <a:r>
                        <a:rPr lang="en-US"/>
                        <a:t>Detonators</a:t>
                      </a:r>
                      <a:endParaRPr lang="en-US" dirty="0"/>
                    </a:p>
                  </a:txBody>
                  <a:tcPr/>
                </a:tc>
                <a:tc>
                  <a:txBody>
                    <a:bodyPr/>
                    <a:lstStyle/>
                    <a:p>
                      <a:pPr lvl="0" algn="ctr">
                        <a:buNone/>
                      </a:pPr>
                      <a:r>
                        <a:rPr lang="en-US"/>
                        <a:t>1.1B</a:t>
                      </a:r>
                      <a:endParaRPr lang="en-US" dirty="0"/>
                    </a:p>
                  </a:txBody>
                  <a:tcPr/>
                </a:tc>
                <a:tc>
                  <a:txBody>
                    <a:bodyPr/>
                    <a:lstStyle/>
                    <a:p>
                      <a:pPr lvl="0" algn="ctr">
                        <a:buNone/>
                      </a:pPr>
                      <a:r>
                        <a:rPr lang="en-US"/>
                        <a:t>500</a:t>
                      </a:r>
                      <a:endParaRPr lang="en-US" dirty="0"/>
                    </a:p>
                  </a:txBody>
                  <a:tcPr/>
                </a:tc>
                <a:tc>
                  <a:txBody>
                    <a:bodyPr/>
                    <a:lstStyle/>
                    <a:p>
                      <a:pPr lvl="0" algn="ctr">
                        <a:buNone/>
                      </a:pPr>
                      <a:r>
                        <a:rPr lang="en-US" dirty="0"/>
                        <a:t>0.1kg</a:t>
                      </a:r>
                    </a:p>
                  </a:txBody>
                  <a:tcPr/>
                </a:tc>
                <a:extLst>
                  <a:ext uri="{0D108BD9-81ED-4DB2-BD59-A6C34878D82A}">
                    <a16:rowId xmlns:a16="http://schemas.microsoft.com/office/drawing/2014/main" val="1577898692"/>
                  </a:ext>
                </a:extLst>
              </a:tr>
            </a:tbl>
          </a:graphicData>
        </a:graphic>
      </p:graphicFrame>
    </p:spTree>
    <p:extLst>
      <p:ext uri="{BB962C8B-B14F-4D97-AF65-F5344CB8AC3E}">
        <p14:creationId xmlns:p14="http://schemas.microsoft.com/office/powerpoint/2010/main" val="16082808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a:cs typeface="Arial"/>
              </a:rPr>
              <a:t>Exercise</a:t>
            </a:r>
            <a:endParaRPr lang="en-US"/>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159454"/>
            <a:ext cx="7886699" cy="5030209"/>
          </a:xfrm>
        </p:spPr>
        <p:txBody>
          <a:bodyPr lIns="91440" tIns="45720" rIns="91440" bIns="45720" anchor="t"/>
          <a:lstStyle/>
          <a:p>
            <a:pPr marL="0" indent="0">
              <a:buNone/>
            </a:pPr>
            <a:r>
              <a:rPr lang="en-IE" sz="2800" dirty="0">
                <a:cs typeface="Arial" panose="020B0604020202020204"/>
              </a:rPr>
              <a:t>Additional Ammunition Stocks from Camp MUKA</a:t>
            </a:r>
          </a:p>
        </p:txBody>
      </p:sp>
      <p:graphicFrame>
        <p:nvGraphicFramePr>
          <p:cNvPr id="4" name="Table 4">
            <a:extLst>
              <a:ext uri="{FF2B5EF4-FFF2-40B4-BE49-F238E27FC236}">
                <a16:creationId xmlns:a16="http://schemas.microsoft.com/office/drawing/2014/main" id="{E479B66C-700F-4F12-B12F-3682EEFD8190}"/>
              </a:ext>
            </a:extLst>
          </p:cNvPr>
          <p:cNvGraphicFramePr>
            <a:graphicFrameLocks noGrp="1"/>
          </p:cNvGraphicFramePr>
          <p:nvPr>
            <p:extLst>
              <p:ext uri="{D42A27DB-BD31-4B8C-83A1-F6EECF244321}">
                <p14:modId xmlns:p14="http://schemas.microsoft.com/office/powerpoint/2010/main" val="2593669336"/>
              </p:ext>
            </p:extLst>
          </p:nvPr>
        </p:nvGraphicFramePr>
        <p:xfrm>
          <a:off x="560552" y="2180896"/>
          <a:ext cx="7835865" cy="3395828"/>
        </p:xfrm>
        <a:graphic>
          <a:graphicData uri="http://schemas.openxmlformats.org/drawingml/2006/table">
            <a:tbl>
              <a:tblPr firstRow="1" bandRow="1">
                <a:tableStyleId>{5C22544A-7EE6-4342-B048-85BDC9FD1C3A}</a:tableStyleId>
              </a:tblPr>
              <a:tblGrid>
                <a:gridCol w="2977931">
                  <a:extLst>
                    <a:ext uri="{9D8B030D-6E8A-4147-A177-3AD203B41FA5}">
                      <a16:colId xmlns:a16="http://schemas.microsoft.com/office/drawing/2014/main" val="3336768789"/>
                    </a:ext>
                  </a:extLst>
                </a:gridCol>
                <a:gridCol w="1699170">
                  <a:extLst>
                    <a:ext uri="{9D8B030D-6E8A-4147-A177-3AD203B41FA5}">
                      <a16:colId xmlns:a16="http://schemas.microsoft.com/office/drawing/2014/main" val="2305939880"/>
                    </a:ext>
                  </a:extLst>
                </a:gridCol>
                <a:gridCol w="1605657">
                  <a:extLst>
                    <a:ext uri="{9D8B030D-6E8A-4147-A177-3AD203B41FA5}">
                      <a16:colId xmlns:a16="http://schemas.microsoft.com/office/drawing/2014/main" val="1224143460"/>
                    </a:ext>
                  </a:extLst>
                </a:gridCol>
                <a:gridCol w="1553107">
                  <a:extLst>
                    <a:ext uri="{9D8B030D-6E8A-4147-A177-3AD203B41FA5}">
                      <a16:colId xmlns:a16="http://schemas.microsoft.com/office/drawing/2014/main" val="676798624"/>
                    </a:ext>
                  </a:extLst>
                </a:gridCol>
              </a:tblGrid>
              <a:tr h="397981">
                <a:tc>
                  <a:txBody>
                    <a:bodyPr/>
                    <a:lstStyle/>
                    <a:p>
                      <a:pPr algn="ctr"/>
                      <a:r>
                        <a:rPr lang="en-US" dirty="0"/>
                        <a:t>Ammunition Type</a:t>
                      </a:r>
                    </a:p>
                  </a:txBody>
                  <a:tcPr>
                    <a:solidFill>
                      <a:srgbClr val="4F81BD"/>
                    </a:solidFill>
                  </a:tcPr>
                </a:tc>
                <a:tc>
                  <a:txBody>
                    <a:bodyPr/>
                    <a:lstStyle/>
                    <a:p>
                      <a:pPr algn="ctr"/>
                      <a:r>
                        <a:rPr lang="en-US" dirty="0"/>
                        <a:t>Hazard Class Code</a:t>
                      </a:r>
                    </a:p>
                  </a:txBody>
                  <a:tcPr>
                    <a:solidFill>
                      <a:srgbClr val="4F81BD"/>
                    </a:solidFill>
                  </a:tcPr>
                </a:tc>
                <a:tc>
                  <a:txBody>
                    <a:bodyPr/>
                    <a:lstStyle/>
                    <a:p>
                      <a:pPr algn="ctr"/>
                      <a:r>
                        <a:rPr lang="en-US" dirty="0"/>
                        <a:t>Quantity</a:t>
                      </a:r>
                    </a:p>
                  </a:txBody>
                  <a:tcPr>
                    <a:solidFill>
                      <a:srgbClr val="4F81BD"/>
                    </a:solidFill>
                  </a:tcPr>
                </a:tc>
                <a:tc>
                  <a:txBody>
                    <a:bodyPr/>
                    <a:lstStyle/>
                    <a:p>
                      <a:pPr algn="ctr"/>
                      <a:r>
                        <a:rPr lang="en-US" dirty="0"/>
                        <a:t>NEQ</a:t>
                      </a:r>
                    </a:p>
                  </a:txBody>
                  <a:tcPr>
                    <a:solidFill>
                      <a:srgbClr val="4F81BD"/>
                    </a:solidFill>
                  </a:tcPr>
                </a:tc>
                <a:extLst>
                  <a:ext uri="{0D108BD9-81ED-4DB2-BD59-A6C34878D82A}">
                    <a16:rowId xmlns:a16="http://schemas.microsoft.com/office/drawing/2014/main" val="760893342"/>
                  </a:ext>
                </a:extLst>
              </a:tr>
              <a:tr h="367862">
                <a:tc>
                  <a:txBody>
                    <a:bodyPr/>
                    <a:lstStyle/>
                    <a:p>
                      <a:r>
                        <a:rPr lang="en-US" err="1"/>
                        <a:t>Rds</a:t>
                      </a:r>
                      <a:r>
                        <a:rPr lang="en-US" dirty="0"/>
                        <a:t> 7.62mm Ball </a:t>
                      </a:r>
                    </a:p>
                  </a:txBody>
                  <a:tcPr/>
                </a:tc>
                <a:tc>
                  <a:txBody>
                    <a:bodyPr/>
                    <a:lstStyle/>
                    <a:p>
                      <a:pPr algn="ctr"/>
                      <a:r>
                        <a:rPr lang="en-US" dirty="0"/>
                        <a:t>1.4S</a:t>
                      </a:r>
                    </a:p>
                  </a:txBody>
                  <a:tcPr/>
                </a:tc>
                <a:tc>
                  <a:txBody>
                    <a:bodyPr/>
                    <a:lstStyle/>
                    <a:p>
                      <a:pPr algn="ctr"/>
                      <a:r>
                        <a:rPr lang="en-US" dirty="0"/>
                        <a:t>10,000</a:t>
                      </a:r>
                    </a:p>
                  </a:txBody>
                  <a:tcPr/>
                </a:tc>
                <a:tc>
                  <a:txBody>
                    <a:bodyPr/>
                    <a:lstStyle/>
                    <a:p>
                      <a:pPr algn="ctr"/>
                      <a:r>
                        <a:rPr lang="en-US" dirty="0"/>
                        <a:t>30kg</a:t>
                      </a:r>
                    </a:p>
                  </a:txBody>
                  <a:tcPr/>
                </a:tc>
                <a:extLst>
                  <a:ext uri="{0D108BD9-81ED-4DB2-BD59-A6C34878D82A}">
                    <a16:rowId xmlns:a16="http://schemas.microsoft.com/office/drawing/2014/main" val="3453209359"/>
                  </a:ext>
                </a:extLst>
              </a:tr>
              <a:tr h="397981">
                <a:tc>
                  <a:txBody>
                    <a:bodyPr/>
                    <a:lstStyle/>
                    <a:p>
                      <a:r>
                        <a:rPr lang="en-US" err="1"/>
                        <a:t>Rds</a:t>
                      </a:r>
                      <a:r>
                        <a:rPr lang="en-US" dirty="0"/>
                        <a:t> 84mm RCL HEAT</a:t>
                      </a:r>
                    </a:p>
                  </a:txBody>
                  <a:tcPr/>
                </a:tc>
                <a:tc>
                  <a:txBody>
                    <a:bodyPr/>
                    <a:lstStyle/>
                    <a:p>
                      <a:pPr algn="ctr"/>
                      <a:r>
                        <a:rPr lang="en-US"/>
                        <a:t>1.1E</a:t>
                      </a:r>
                    </a:p>
                  </a:txBody>
                  <a:tcPr/>
                </a:tc>
                <a:tc>
                  <a:txBody>
                    <a:bodyPr/>
                    <a:lstStyle/>
                    <a:p>
                      <a:pPr algn="ctr"/>
                      <a:r>
                        <a:rPr lang="en-US" dirty="0"/>
                        <a:t>25</a:t>
                      </a:r>
                    </a:p>
                  </a:txBody>
                  <a:tcPr/>
                </a:tc>
                <a:tc>
                  <a:txBody>
                    <a:bodyPr/>
                    <a:lstStyle/>
                    <a:p>
                      <a:pPr algn="ctr"/>
                      <a:r>
                        <a:rPr lang="en-US" dirty="0"/>
                        <a:t>28kg</a:t>
                      </a:r>
                    </a:p>
                  </a:txBody>
                  <a:tcPr/>
                </a:tc>
                <a:extLst>
                  <a:ext uri="{0D108BD9-81ED-4DB2-BD59-A6C34878D82A}">
                    <a16:rowId xmlns:a16="http://schemas.microsoft.com/office/drawing/2014/main" val="3007981844"/>
                  </a:ext>
                </a:extLst>
              </a:tr>
              <a:tr h="397981">
                <a:tc>
                  <a:txBody>
                    <a:bodyPr/>
                    <a:lstStyle/>
                    <a:p>
                      <a:pPr lvl="0">
                        <a:buNone/>
                      </a:pPr>
                      <a:r>
                        <a:rPr lang="en-US" sz="1800" b="0" i="0" u="none" strike="noStrike" noProof="0">
                          <a:latin typeface="Arial"/>
                        </a:rPr>
                        <a:t>Rds 84mm RCL ILLUM</a:t>
                      </a:r>
                      <a:endParaRPr lang="en-US"/>
                    </a:p>
                  </a:txBody>
                  <a:tcPr/>
                </a:tc>
                <a:tc>
                  <a:txBody>
                    <a:bodyPr/>
                    <a:lstStyle/>
                    <a:p>
                      <a:pPr lvl="0" algn="ctr">
                        <a:buNone/>
                      </a:pPr>
                      <a:r>
                        <a:rPr lang="en-US"/>
                        <a:t>1.2G</a:t>
                      </a:r>
                      <a:endParaRPr lang="en-US" dirty="0"/>
                    </a:p>
                  </a:txBody>
                  <a:tcPr/>
                </a:tc>
                <a:tc>
                  <a:txBody>
                    <a:bodyPr/>
                    <a:lstStyle/>
                    <a:p>
                      <a:pPr lvl="0" algn="ctr">
                        <a:buNone/>
                      </a:pPr>
                      <a:r>
                        <a:rPr lang="en-US"/>
                        <a:t>50</a:t>
                      </a:r>
                      <a:endParaRPr lang="en-US" dirty="0"/>
                    </a:p>
                  </a:txBody>
                  <a:tcPr/>
                </a:tc>
                <a:tc>
                  <a:txBody>
                    <a:bodyPr/>
                    <a:lstStyle/>
                    <a:p>
                      <a:pPr lvl="0" algn="ctr">
                        <a:buNone/>
                      </a:pPr>
                      <a:r>
                        <a:rPr lang="en-US"/>
                        <a:t>56kg</a:t>
                      </a:r>
                      <a:endParaRPr lang="en-US" dirty="0"/>
                    </a:p>
                  </a:txBody>
                  <a:tcPr/>
                </a:tc>
                <a:extLst>
                  <a:ext uri="{0D108BD9-81ED-4DB2-BD59-A6C34878D82A}">
                    <a16:rowId xmlns:a16="http://schemas.microsoft.com/office/drawing/2014/main" val="359099587"/>
                  </a:ext>
                </a:extLst>
              </a:tr>
              <a:tr h="397981">
                <a:tc>
                  <a:txBody>
                    <a:bodyPr/>
                    <a:lstStyle/>
                    <a:p>
                      <a:r>
                        <a:rPr lang="en-US" dirty="0"/>
                        <a:t>Bombs 60mm Mortar HE</a:t>
                      </a:r>
                    </a:p>
                  </a:txBody>
                  <a:tcPr/>
                </a:tc>
                <a:tc>
                  <a:txBody>
                    <a:bodyPr/>
                    <a:lstStyle/>
                    <a:p>
                      <a:pPr algn="ctr"/>
                      <a:r>
                        <a:rPr lang="en-US"/>
                        <a:t>1.1F</a:t>
                      </a:r>
                    </a:p>
                  </a:txBody>
                  <a:tcPr/>
                </a:tc>
                <a:tc>
                  <a:txBody>
                    <a:bodyPr/>
                    <a:lstStyle/>
                    <a:p>
                      <a:pPr algn="ctr"/>
                      <a:r>
                        <a:rPr lang="en-US" dirty="0"/>
                        <a:t>250</a:t>
                      </a:r>
                    </a:p>
                  </a:txBody>
                  <a:tcPr/>
                </a:tc>
                <a:tc>
                  <a:txBody>
                    <a:bodyPr/>
                    <a:lstStyle/>
                    <a:p>
                      <a:pPr algn="ctr"/>
                      <a:r>
                        <a:rPr lang="en-US" dirty="0"/>
                        <a:t>76kg</a:t>
                      </a:r>
                    </a:p>
                  </a:txBody>
                  <a:tcPr/>
                </a:tc>
                <a:extLst>
                  <a:ext uri="{0D108BD9-81ED-4DB2-BD59-A6C34878D82A}">
                    <a16:rowId xmlns:a16="http://schemas.microsoft.com/office/drawing/2014/main" val="1782824109"/>
                  </a:ext>
                </a:extLst>
              </a:tr>
              <a:tr h="397981">
                <a:tc>
                  <a:txBody>
                    <a:bodyPr/>
                    <a:lstStyle/>
                    <a:p>
                      <a:pPr lvl="0">
                        <a:buNone/>
                      </a:pPr>
                      <a:r>
                        <a:rPr lang="en-US" sz="1800" b="0" i="0" u="none" strike="noStrike" noProof="0" dirty="0">
                          <a:latin typeface="Arial"/>
                        </a:rPr>
                        <a:t>Bombs 60mm Mortar SMK</a:t>
                      </a:r>
                      <a:endParaRPr lang="en-US" dirty="0"/>
                    </a:p>
                  </a:txBody>
                  <a:tcPr/>
                </a:tc>
                <a:tc>
                  <a:txBody>
                    <a:bodyPr/>
                    <a:lstStyle/>
                    <a:p>
                      <a:pPr algn="ctr"/>
                      <a:r>
                        <a:rPr lang="en-US"/>
                        <a:t>1.3G</a:t>
                      </a:r>
                    </a:p>
                  </a:txBody>
                  <a:tcPr/>
                </a:tc>
                <a:tc>
                  <a:txBody>
                    <a:bodyPr/>
                    <a:lstStyle/>
                    <a:p>
                      <a:pPr algn="ctr"/>
                      <a:r>
                        <a:rPr lang="en-US" dirty="0"/>
                        <a:t>100</a:t>
                      </a:r>
                    </a:p>
                  </a:txBody>
                  <a:tcPr/>
                </a:tc>
                <a:tc>
                  <a:txBody>
                    <a:bodyPr/>
                    <a:lstStyle/>
                    <a:p>
                      <a:pPr algn="ctr"/>
                      <a:r>
                        <a:rPr lang="en-US" dirty="0"/>
                        <a:t>30kg</a:t>
                      </a:r>
                    </a:p>
                  </a:txBody>
                  <a:tcPr/>
                </a:tc>
                <a:extLst>
                  <a:ext uri="{0D108BD9-81ED-4DB2-BD59-A6C34878D82A}">
                    <a16:rowId xmlns:a16="http://schemas.microsoft.com/office/drawing/2014/main" val="205863681"/>
                  </a:ext>
                </a:extLst>
              </a:tr>
              <a:tr h="397981">
                <a:tc>
                  <a:txBody>
                    <a:bodyPr/>
                    <a:lstStyle/>
                    <a:p>
                      <a:r>
                        <a:rPr lang="en-US" dirty="0"/>
                        <a:t>Grenade Smoke Screening</a:t>
                      </a:r>
                    </a:p>
                  </a:txBody>
                  <a:tcPr/>
                </a:tc>
                <a:tc>
                  <a:txBody>
                    <a:bodyPr/>
                    <a:lstStyle/>
                    <a:p>
                      <a:pPr algn="ctr"/>
                      <a:r>
                        <a:rPr lang="en-US"/>
                        <a:t>1.3G</a:t>
                      </a:r>
                    </a:p>
                  </a:txBody>
                  <a:tcPr/>
                </a:tc>
                <a:tc>
                  <a:txBody>
                    <a:bodyPr/>
                    <a:lstStyle/>
                    <a:p>
                      <a:pPr algn="ctr"/>
                      <a:r>
                        <a:rPr lang="en-US" dirty="0"/>
                        <a:t>100</a:t>
                      </a:r>
                    </a:p>
                  </a:txBody>
                  <a:tcPr/>
                </a:tc>
                <a:tc>
                  <a:txBody>
                    <a:bodyPr/>
                    <a:lstStyle/>
                    <a:p>
                      <a:pPr algn="ctr"/>
                      <a:r>
                        <a:rPr lang="en-US" dirty="0"/>
                        <a:t>33kg</a:t>
                      </a:r>
                    </a:p>
                  </a:txBody>
                  <a:tcPr/>
                </a:tc>
                <a:extLst>
                  <a:ext uri="{0D108BD9-81ED-4DB2-BD59-A6C34878D82A}">
                    <a16:rowId xmlns:a16="http://schemas.microsoft.com/office/drawing/2014/main" val="1836587309"/>
                  </a:ext>
                </a:extLst>
              </a:tr>
              <a:tr h="397981">
                <a:tc>
                  <a:txBody>
                    <a:bodyPr/>
                    <a:lstStyle/>
                    <a:p>
                      <a:r>
                        <a:rPr lang="en-US" dirty="0"/>
                        <a:t>TNT Charge (500g)</a:t>
                      </a:r>
                    </a:p>
                  </a:txBody>
                  <a:tcPr/>
                </a:tc>
                <a:tc>
                  <a:txBody>
                    <a:bodyPr/>
                    <a:lstStyle/>
                    <a:p>
                      <a:pPr algn="ctr"/>
                      <a:r>
                        <a:rPr lang="en-US"/>
                        <a:t>1.1D</a:t>
                      </a:r>
                    </a:p>
                  </a:txBody>
                  <a:tcPr/>
                </a:tc>
                <a:tc>
                  <a:txBody>
                    <a:bodyPr/>
                    <a:lstStyle/>
                    <a:p>
                      <a:pPr algn="ctr"/>
                      <a:r>
                        <a:rPr lang="en-US" dirty="0"/>
                        <a:t>50</a:t>
                      </a:r>
                    </a:p>
                  </a:txBody>
                  <a:tcPr/>
                </a:tc>
                <a:tc>
                  <a:txBody>
                    <a:bodyPr/>
                    <a:lstStyle/>
                    <a:p>
                      <a:pPr algn="ctr"/>
                      <a:r>
                        <a:rPr lang="en-US" dirty="0"/>
                        <a:t>25kg</a:t>
                      </a:r>
                    </a:p>
                  </a:txBody>
                  <a:tcPr/>
                </a:tc>
                <a:extLst>
                  <a:ext uri="{0D108BD9-81ED-4DB2-BD59-A6C34878D82A}">
                    <a16:rowId xmlns:a16="http://schemas.microsoft.com/office/drawing/2014/main" val="2807193602"/>
                  </a:ext>
                </a:extLst>
              </a:tr>
            </a:tbl>
          </a:graphicData>
        </a:graphic>
      </p:graphicFrame>
    </p:spTree>
    <p:extLst>
      <p:ext uri="{BB962C8B-B14F-4D97-AF65-F5344CB8AC3E}">
        <p14:creationId xmlns:p14="http://schemas.microsoft.com/office/powerpoint/2010/main" val="24364444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2A03E-59C6-0474-F38E-07DC6AF85FE5}"/>
              </a:ext>
            </a:extLst>
          </p:cNvPr>
          <p:cNvSpPr>
            <a:spLocks noGrp="1"/>
          </p:cNvSpPr>
          <p:nvPr>
            <p:ph type="title"/>
          </p:nvPr>
        </p:nvSpPr>
        <p:spPr/>
        <p:txBody>
          <a:bodyPr/>
          <a:lstStyle/>
          <a:p>
            <a:r>
              <a:rPr lang="en-CA" dirty="0"/>
              <a:t>Available Storage</a:t>
            </a:r>
          </a:p>
        </p:txBody>
      </p:sp>
      <p:sp>
        <p:nvSpPr>
          <p:cNvPr id="3" name="Content Placeholder 2">
            <a:extLst>
              <a:ext uri="{FF2B5EF4-FFF2-40B4-BE49-F238E27FC236}">
                <a16:creationId xmlns:a16="http://schemas.microsoft.com/office/drawing/2014/main" id="{4DCAC765-5DDF-6726-E1A5-2C9B883CE8B1}"/>
              </a:ext>
            </a:extLst>
          </p:cNvPr>
          <p:cNvSpPr>
            <a:spLocks noGrp="1"/>
          </p:cNvSpPr>
          <p:nvPr>
            <p:ph sz="half" idx="2"/>
          </p:nvPr>
        </p:nvSpPr>
        <p:spPr>
          <a:xfrm>
            <a:off x="605037" y="1458017"/>
            <a:ext cx="7886699" cy="4980285"/>
          </a:xfrm>
        </p:spPr>
        <p:txBody>
          <a:bodyPr/>
          <a:lstStyle/>
          <a:p>
            <a:r>
              <a:rPr lang="en-CA" sz="2400" dirty="0"/>
              <a:t>ESH 1: can store 200kg of 1.1</a:t>
            </a:r>
          </a:p>
          <a:p>
            <a:r>
              <a:rPr lang="en-CA" sz="2400" dirty="0"/>
              <a:t>ESH 2: can store 375kg of 1.1</a:t>
            </a:r>
          </a:p>
          <a:p>
            <a:r>
              <a:rPr lang="en-CA" sz="2400" dirty="0"/>
              <a:t>ESH 3: can store 150kg of 1.1 </a:t>
            </a:r>
          </a:p>
          <a:p>
            <a:r>
              <a:rPr lang="en-CA" sz="2400" dirty="0"/>
              <a:t>ESH 4: can store 75kg of 1.1 </a:t>
            </a:r>
          </a:p>
        </p:txBody>
      </p:sp>
      <p:sp>
        <p:nvSpPr>
          <p:cNvPr id="4" name="Rectangle 3">
            <a:extLst>
              <a:ext uri="{FF2B5EF4-FFF2-40B4-BE49-F238E27FC236}">
                <a16:creationId xmlns:a16="http://schemas.microsoft.com/office/drawing/2014/main" id="{C56E8C93-6B6D-CC0F-EBC8-2D6CD1BC36AF}"/>
              </a:ext>
            </a:extLst>
          </p:cNvPr>
          <p:cNvSpPr/>
          <p:nvPr/>
        </p:nvSpPr>
        <p:spPr>
          <a:xfrm>
            <a:off x="1092621" y="3956207"/>
            <a:ext cx="742950" cy="14826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dirty="0">
                <a:ln>
                  <a:noFill/>
                </a:ln>
                <a:solidFill>
                  <a:prstClr val="white"/>
                </a:solidFill>
                <a:effectLst/>
                <a:uLnTx/>
                <a:uFillTx/>
                <a:latin typeface="Arial" panose="020B0604020202020204"/>
                <a:ea typeface="+mn-ea"/>
                <a:cs typeface="+mn-cs"/>
              </a:rPr>
              <a:t>ESH 1</a:t>
            </a:r>
          </a:p>
        </p:txBody>
      </p:sp>
      <p:pic>
        <p:nvPicPr>
          <p:cNvPr id="5" name="Picture 4">
            <a:extLst>
              <a:ext uri="{FF2B5EF4-FFF2-40B4-BE49-F238E27FC236}">
                <a16:creationId xmlns:a16="http://schemas.microsoft.com/office/drawing/2014/main" id="{377B4860-C50A-C800-74B0-C65BD69C8042}"/>
              </a:ext>
            </a:extLst>
          </p:cNvPr>
          <p:cNvPicPr>
            <a:picLocks noChangeAspect="1"/>
          </p:cNvPicPr>
          <p:nvPr/>
        </p:nvPicPr>
        <p:blipFill>
          <a:blip r:embed="rId2"/>
          <a:stretch>
            <a:fillRect/>
          </a:stretch>
        </p:blipFill>
        <p:spPr>
          <a:xfrm>
            <a:off x="4085177" y="3951262"/>
            <a:ext cx="755970" cy="1487553"/>
          </a:xfrm>
          <a:prstGeom prst="rect">
            <a:avLst/>
          </a:prstGeom>
        </p:spPr>
      </p:pic>
      <p:pic>
        <p:nvPicPr>
          <p:cNvPr id="6" name="Picture 5">
            <a:extLst>
              <a:ext uri="{FF2B5EF4-FFF2-40B4-BE49-F238E27FC236}">
                <a16:creationId xmlns:a16="http://schemas.microsoft.com/office/drawing/2014/main" id="{F3C5CB3C-13E6-48B2-5ADE-A10CCBCABA17}"/>
              </a:ext>
            </a:extLst>
          </p:cNvPr>
          <p:cNvPicPr>
            <a:picLocks noChangeAspect="1"/>
          </p:cNvPicPr>
          <p:nvPr/>
        </p:nvPicPr>
        <p:blipFill>
          <a:blip r:embed="rId2"/>
          <a:stretch>
            <a:fillRect/>
          </a:stretch>
        </p:blipFill>
        <p:spPr>
          <a:xfrm>
            <a:off x="2582389" y="3943214"/>
            <a:ext cx="755970" cy="1487553"/>
          </a:xfrm>
          <a:prstGeom prst="rect">
            <a:avLst/>
          </a:prstGeom>
        </p:spPr>
      </p:pic>
      <p:pic>
        <p:nvPicPr>
          <p:cNvPr id="7" name="Picture 6">
            <a:extLst>
              <a:ext uri="{FF2B5EF4-FFF2-40B4-BE49-F238E27FC236}">
                <a16:creationId xmlns:a16="http://schemas.microsoft.com/office/drawing/2014/main" id="{C7AC3691-A90E-76C6-A70A-2EAFC66AF499}"/>
              </a:ext>
            </a:extLst>
          </p:cNvPr>
          <p:cNvPicPr>
            <a:picLocks noChangeAspect="1"/>
          </p:cNvPicPr>
          <p:nvPr/>
        </p:nvPicPr>
        <p:blipFill>
          <a:blip r:embed="rId2"/>
          <a:stretch>
            <a:fillRect/>
          </a:stretch>
        </p:blipFill>
        <p:spPr>
          <a:xfrm rot="10800000">
            <a:off x="5538763" y="3951261"/>
            <a:ext cx="755970" cy="1487553"/>
          </a:xfrm>
          <a:prstGeom prst="rect">
            <a:avLst/>
          </a:prstGeom>
        </p:spPr>
      </p:pic>
      <p:sp>
        <p:nvSpPr>
          <p:cNvPr id="14" name="TextBox 13">
            <a:extLst>
              <a:ext uri="{FF2B5EF4-FFF2-40B4-BE49-F238E27FC236}">
                <a16:creationId xmlns:a16="http://schemas.microsoft.com/office/drawing/2014/main" id="{596121DD-92FC-558E-58E5-96D8BBC19ECE}"/>
              </a:ext>
            </a:extLst>
          </p:cNvPr>
          <p:cNvSpPr txBox="1"/>
          <p:nvPr/>
        </p:nvSpPr>
        <p:spPr>
          <a:xfrm>
            <a:off x="2604007" y="4371874"/>
            <a:ext cx="748969"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dirty="0">
                <a:ln>
                  <a:noFill/>
                </a:ln>
                <a:solidFill>
                  <a:prstClr val="white"/>
                </a:solidFill>
                <a:effectLst/>
                <a:uLnTx/>
                <a:uFillTx/>
                <a:latin typeface="Arial" panose="020B0604020202020204"/>
                <a:ea typeface="+mn-ea"/>
                <a:cs typeface="+mn-cs"/>
              </a:rPr>
              <a:t>ESH 2</a:t>
            </a:r>
          </a:p>
        </p:txBody>
      </p:sp>
      <p:sp>
        <p:nvSpPr>
          <p:cNvPr id="15" name="TextBox 14">
            <a:extLst>
              <a:ext uri="{FF2B5EF4-FFF2-40B4-BE49-F238E27FC236}">
                <a16:creationId xmlns:a16="http://schemas.microsoft.com/office/drawing/2014/main" id="{C59BD397-6146-B69F-2F88-C10FD4BE0724}"/>
              </a:ext>
            </a:extLst>
          </p:cNvPr>
          <p:cNvSpPr txBox="1"/>
          <p:nvPr/>
        </p:nvSpPr>
        <p:spPr>
          <a:xfrm>
            <a:off x="4101682" y="4371874"/>
            <a:ext cx="688322"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dirty="0">
                <a:ln>
                  <a:noFill/>
                </a:ln>
                <a:solidFill>
                  <a:prstClr val="white"/>
                </a:solidFill>
                <a:effectLst/>
                <a:uLnTx/>
                <a:uFillTx/>
                <a:latin typeface="Arial" panose="020B0604020202020204"/>
                <a:ea typeface="+mn-ea"/>
                <a:cs typeface="+mn-cs"/>
              </a:rPr>
              <a:t>ESH 3</a:t>
            </a:r>
          </a:p>
        </p:txBody>
      </p:sp>
      <p:sp>
        <p:nvSpPr>
          <p:cNvPr id="16" name="TextBox 15">
            <a:extLst>
              <a:ext uri="{FF2B5EF4-FFF2-40B4-BE49-F238E27FC236}">
                <a16:creationId xmlns:a16="http://schemas.microsoft.com/office/drawing/2014/main" id="{93748ECE-EB6E-9ADE-2333-DED7FE2973D5}"/>
              </a:ext>
            </a:extLst>
          </p:cNvPr>
          <p:cNvSpPr txBox="1"/>
          <p:nvPr/>
        </p:nvSpPr>
        <p:spPr>
          <a:xfrm>
            <a:off x="5573348" y="4363824"/>
            <a:ext cx="665240"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dirty="0">
                <a:ln>
                  <a:noFill/>
                </a:ln>
                <a:solidFill>
                  <a:prstClr val="white"/>
                </a:solidFill>
                <a:effectLst/>
                <a:uLnTx/>
                <a:uFillTx/>
                <a:latin typeface="Arial" panose="020B0604020202020204"/>
                <a:ea typeface="+mn-ea"/>
                <a:cs typeface="+mn-cs"/>
              </a:rPr>
              <a:t>ESH 4</a:t>
            </a:r>
            <a:endParaRPr kumimoji="0" lang="en-CA"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9" name="Rectangle: Rounded Corners 18">
            <a:extLst>
              <a:ext uri="{FF2B5EF4-FFF2-40B4-BE49-F238E27FC236}">
                <a16:creationId xmlns:a16="http://schemas.microsoft.com/office/drawing/2014/main" id="{A8021F4E-AC5D-4D1F-B640-E3B52100861F}"/>
              </a:ext>
            </a:extLst>
          </p:cNvPr>
          <p:cNvSpPr/>
          <p:nvPr/>
        </p:nvSpPr>
        <p:spPr>
          <a:xfrm>
            <a:off x="605037" y="3429000"/>
            <a:ext cx="6146637" cy="313660"/>
          </a:xfrm>
          <a:prstGeom prst="roundRect">
            <a:avLst/>
          </a:prstGeom>
          <a:solidFill>
            <a:srgbClr val="8F7967"/>
          </a:solidFill>
          <a:ln>
            <a:solidFill>
              <a:srgbClr val="8F7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3" name="Rectangle: Rounded Corners 22">
            <a:extLst>
              <a:ext uri="{FF2B5EF4-FFF2-40B4-BE49-F238E27FC236}">
                <a16:creationId xmlns:a16="http://schemas.microsoft.com/office/drawing/2014/main" id="{F4CE78E4-CF6A-4F13-B279-C9A88C30DC90}"/>
              </a:ext>
            </a:extLst>
          </p:cNvPr>
          <p:cNvSpPr/>
          <p:nvPr/>
        </p:nvSpPr>
        <p:spPr>
          <a:xfrm rot="5400000">
            <a:off x="2769424" y="4402904"/>
            <a:ext cx="1899304" cy="369806"/>
          </a:xfrm>
          <a:prstGeom prst="roundRect">
            <a:avLst/>
          </a:prstGeom>
          <a:solidFill>
            <a:srgbClr val="8F7967"/>
          </a:solidFill>
          <a:ln>
            <a:solidFill>
              <a:srgbClr val="8F7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4" name="Rectangle: Rounded Corners 23">
            <a:extLst>
              <a:ext uri="{FF2B5EF4-FFF2-40B4-BE49-F238E27FC236}">
                <a16:creationId xmlns:a16="http://schemas.microsoft.com/office/drawing/2014/main" id="{82E01FE3-2187-4483-B20B-C737DCDB8797}"/>
              </a:ext>
            </a:extLst>
          </p:cNvPr>
          <p:cNvSpPr/>
          <p:nvPr/>
        </p:nvSpPr>
        <p:spPr>
          <a:xfrm rot="5400000">
            <a:off x="-205700" y="4353582"/>
            <a:ext cx="1997948" cy="369806"/>
          </a:xfrm>
          <a:prstGeom prst="roundRect">
            <a:avLst/>
          </a:prstGeom>
          <a:solidFill>
            <a:srgbClr val="8F7967"/>
          </a:solidFill>
          <a:ln>
            <a:solidFill>
              <a:srgbClr val="8F7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8" name="Rectangle: Rounded Corners 27">
            <a:extLst>
              <a:ext uri="{FF2B5EF4-FFF2-40B4-BE49-F238E27FC236}">
                <a16:creationId xmlns:a16="http://schemas.microsoft.com/office/drawing/2014/main" id="{B537646E-34A8-494B-8BC0-010080987B62}"/>
              </a:ext>
            </a:extLst>
          </p:cNvPr>
          <p:cNvSpPr/>
          <p:nvPr/>
        </p:nvSpPr>
        <p:spPr>
          <a:xfrm rot="5400000">
            <a:off x="5567054" y="4349558"/>
            <a:ext cx="2005996" cy="369806"/>
          </a:xfrm>
          <a:prstGeom prst="roundRect">
            <a:avLst/>
          </a:prstGeom>
          <a:solidFill>
            <a:srgbClr val="8F7967"/>
          </a:solidFill>
          <a:ln>
            <a:solidFill>
              <a:srgbClr val="8F7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9" name="Rectangle: Rounded Corners 28">
            <a:extLst>
              <a:ext uri="{FF2B5EF4-FFF2-40B4-BE49-F238E27FC236}">
                <a16:creationId xmlns:a16="http://schemas.microsoft.com/office/drawing/2014/main" id="{ECBCCAEE-66A3-448B-9FBF-4F1E31204608}"/>
              </a:ext>
            </a:extLst>
          </p:cNvPr>
          <p:cNvSpPr/>
          <p:nvPr/>
        </p:nvSpPr>
        <p:spPr>
          <a:xfrm rot="5400000">
            <a:off x="4251383" y="4402904"/>
            <a:ext cx="1899304" cy="369806"/>
          </a:xfrm>
          <a:prstGeom prst="roundRect">
            <a:avLst/>
          </a:prstGeom>
          <a:solidFill>
            <a:srgbClr val="8F7967"/>
          </a:solidFill>
          <a:ln>
            <a:solidFill>
              <a:srgbClr val="8F7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0" name="Rectangle: Rounded Corners 29">
            <a:extLst>
              <a:ext uri="{FF2B5EF4-FFF2-40B4-BE49-F238E27FC236}">
                <a16:creationId xmlns:a16="http://schemas.microsoft.com/office/drawing/2014/main" id="{7D755BCF-CD95-4947-A8DF-40749A2E645D}"/>
              </a:ext>
            </a:extLst>
          </p:cNvPr>
          <p:cNvSpPr/>
          <p:nvPr/>
        </p:nvSpPr>
        <p:spPr>
          <a:xfrm rot="5400000">
            <a:off x="1266636" y="4402904"/>
            <a:ext cx="1899304" cy="369806"/>
          </a:xfrm>
          <a:prstGeom prst="roundRect">
            <a:avLst/>
          </a:prstGeom>
          <a:solidFill>
            <a:srgbClr val="8F7967"/>
          </a:solidFill>
          <a:ln>
            <a:solidFill>
              <a:srgbClr val="8F7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50445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GB"/>
              <a:t>The Likelihood and Impact of an Ammunition Incident</a:t>
            </a:r>
          </a:p>
        </p:txBody>
      </p:sp>
    </p:spTree>
    <p:extLst>
      <p:ext uri="{BB962C8B-B14F-4D97-AF65-F5344CB8AC3E}">
        <p14:creationId xmlns:p14="http://schemas.microsoft.com/office/powerpoint/2010/main" val="12979750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EF63C-A7BD-E0FF-22B7-495A53B763E8}"/>
              </a:ext>
            </a:extLst>
          </p:cNvPr>
          <p:cNvSpPr>
            <a:spLocks noGrp="1"/>
          </p:cNvSpPr>
          <p:nvPr>
            <p:ph type="title"/>
          </p:nvPr>
        </p:nvSpPr>
        <p:spPr/>
        <p:txBody>
          <a:bodyPr/>
          <a:lstStyle/>
          <a:p>
            <a:r>
              <a:rPr lang="en-CA" dirty="0"/>
              <a:t>Solution</a:t>
            </a:r>
          </a:p>
        </p:txBody>
      </p:sp>
      <p:graphicFrame>
        <p:nvGraphicFramePr>
          <p:cNvPr id="4" name="Content Placeholder 3">
            <a:extLst>
              <a:ext uri="{FF2B5EF4-FFF2-40B4-BE49-F238E27FC236}">
                <a16:creationId xmlns:a16="http://schemas.microsoft.com/office/drawing/2014/main" id="{709B968C-ABDB-CFF3-A1D7-CC4D50AE886B}"/>
              </a:ext>
            </a:extLst>
          </p:cNvPr>
          <p:cNvGraphicFramePr>
            <a:graphicFrameLocks noGrp="1"/>
          </p:cNvGraphicFramePr>
          <p:nvPr>
            <p:ph sz="half" idx="2"/>
          </p:nvPr>
        </p:nvGraphicFramePr>
        <p:xfrm>
          <a:off x="763587" y="1973739"/>
          <a:ext cx="7620001" cy="4137660"/>
        </p:xfrm>
        <a:graphic>
          <a:graphicData uri="http://schemas.openxmlformats.org/drawingml/2006/table">
            <a:tbl>
              <a:tblPr/>
              <a:tblGrid>
                <a:gridCol w="1637618">
                  <a:extLst>
                    <a:ext uri="{9D8B030D-6E8A-4147-A177-3AD203B41FA5}">
                      <a16:colId xmlns:a16="http://schemas.microsoft.com/office/drawing/2014/main" val="1656761377"/>
                    </a:ext>
                  </a:extLst>
                </a:gridCol>
                <a:gridCol w="1133003">
                  <a:extLst>
                    <a:ext uri="{9D8B030D-6E8A-4147-A177-3AD203B41FA5}">
                      <a16:colId xmlns:a16="http://schemas.microsoft.com/office/drawing/2014/main" val="3633151504"/>
                    </a:ext>
                  </a:extLst>
                </a:gridCol>
                <a:gridCol w="685514">
                  <a:extLst>
                    <a:ext uri="{9D8B030D-6E8A-4147-A177-3AD203B41FA5}">
                      <a16:colId xmlns:a16="http://schemas.microsoft.com/office/drawing/2014/main" val="3345366503"/>
                    </a:ext>
                  </a:extLst>
                </a:gridCol>
                <a:gridCol w="609346">
                  <a:extLst>
                    <a:ext uri="{9D8B030D-6E8A-4147-A177-3AD203B41FA5}">
                      <a16:colId xmlns:a16="http://schemas.microsoft.com/office/drawing/2014/main" val="3531177786"/>
                    </a:ext>
                  </a:extLst>
                </a:gridCol>
                <a:gridCol w="444315">
                  <a:extLst>
                    <a:ext uri="{9D8B030D-6E8A-4147-A177-3AD203B41FA5}">
                      <a16:colId xmlns:a16="http://schemas.microsoft.com/office/drawing/2014/main" val="3590553596"/>
                    </a:ext>
                  </a:extLst>
                </a:gridCol>
                <a:gridCol w="444315">
                  <a:extLst>
                    <a:ext uri="{9D8B030D-6E8A-4147-A177-3AD203B41FA5}">
                      <a16:colId xmlns:a16="http://schemas.microsoft.com/office/drawing/2014/main" val="1572190440"/>
                    </a:ext>
                  </a:extLst>
                </a:gridCol>
                <a:gridCol w="444315">
                  <a:extLst>
                    <a:ext uri="{9D8B030D-6E8A-4147-A177-3AD203B41FA5}">
                      <a16:colId xmlns:a16="http://schemas.microsoft.com/office/drawing/2014/main" val="2424850953"/>
                    </a:ext>
                  </a:extLst>
                </a:gridCol>
                <a:gridCol w="444315">
                  <a:extLst>
                    <a:ext uri="{9D8B030D-6E8A-4147-A177-3AD203B41FA5}">
                      <a16:colId xmlns:a16="http://schemas.microsoft.com/office/drawing/2014/main" val="3042954052"/>
                    </a:ext>
                  </a:extLst>
                </a:gridCol>
                <a:gridCol w="444315">
                  <a:extLst>
                    <a:ext uri="{9D8B030D-6E8A-4147-A177-3AD203B41FA5}">
                      <a16:colId xmlns:a16="http://schemas.microsoft.com/office/drawing/2014/main" val="559193308"/>
                    </a:ext>
                  </a:extLst>
                </a:gridCol>
                <a:gridCol w="444315">
                  <a:extLst>
                    <a:ext uri="{9D8B030D-6E8A-4147-A177-3AD203B41FA5}">
                      <a16:colId xmlns:a16="http://schemas.microsoft.com/office/drawing/2014/main" val="2024487620"/>
                    </a:ext>
                  </a:extLst>
                </a:gridCol>
                <a:gridCol w="444315">
                  <a:extLst>
                    <a:ext uri="{9D8B030D-6E8A-4147-A177-3AD203B41FA5}">
                      <a16:colId xmlns:a16="http://schemas.microsoft.com/office/drawing/2014/main" val="750600822"/>
                    </a:ext>
                  </a:extLst>
                </a:gridCol>
                <a:gridCol w="444315">
                  <a:extLst>
                    <a:ext uri="{9D8B030D-6E8A-4147-A177-3AD203B41FA5}">
                      <a16:colId xmlns:a16="http://schemas.microsoft.com/office/drawing/2014/main" val="2549961282"/>
                    </a:ext>
                  </a:extLst>
                </a:gridCol>
              </a:tblGrid>
              <a:tr h="200025">
                <a:tc>
                  <a:txBody>
                    <a:bodyPr/>
                    <a:lstStyle/>
                    <a:p>
                      <a:pPr algn="l" fontAlgn="b"/>
                      <a:r>
                        <a:rPr lang="en-CA" sz="1100" b="1" i="0" u="none" strike="noStrike">
                          <a:solidFill>
                            <a:srgbClr val="000000"/>
                          </a:solidFill>
                          <a:effectLst/>
                          <a:latin typeface="Calibri" panose="020F0502020204030204" pitchFamily="34" charset="0"/>
                        </a:rPr>
                        <a:t>Ammunition Type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1" i="0" u="none" strike="noStrike">
                          <a:solidFill>
                            <a:srgbClr val="000000"/>
                          </a:solidFill>
                          <a:effectLst/>
                          <a:latin typeface="Calibri" panose="020F0502020204030204" pitchFamily="34" charset="0"/>
                        </a:rPr>
                        <a:t>Hazard Class Code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1" i="0" u="none" strike="noStrike">
                          <a:solidFill>
                            <a:srgbClr val="000000"/>
                          </a:solidFill>
                          <a:effectLst/>
                          <a:latin typeface="Calibri" panose="020F0502020204030204" pitchFamily="34" charset="0"/>
                        </a:rPr>
                        <a:t>Quantity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1" i="0" u="none" strike="noStrike">
                          <a:solidFill>
                            <a:srgbClr val="000000"/>
                          </a:solidFill>
                          <a:effectLst/>
                          <a:latin typeface="Calibri" panose="020F0502020204030204" pitchFamily="34" charset="0"/>
                        </a:rPr>
                        <a:t>NEQ (kg)</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r>
                        <a:rPr lang="en-CA" sz="1100" b="1" i="0" u="none" strike="noStrike">
                          <a:solidFill>
                            <a:srgbClr val="000000"/>
                          </a:solidFill>
                          <a:effectLst/>
                          <a:latin typeface="Calibri" panose="020F0502020204030204" pitchFamily="34" charset="0"/>
                        </a:rPr>
                        <a:t>S</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r>
                        <a:rPr lang="en-CA" sz="1100" b="1" i="0" u="none" strike="noStrike">
                          <a:solidFill>
                            <a:srgbClr val="000000"/>
                          </a:solidFill>
                          <a:effectLst/>
                          <a:latin typeface="Calibri" panose="020F0502020204030204" pitchFamily="34" charset="0"/>
                        </a:rPr>
                        <a:t>1.1E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r>
                        <a:rPr lang="en-CA" sz="1100" b="1" i="0" u="none" strike="noStrike">
                          <a:solidFill>
                            <a:srgbClr val="000000"/>
                          </a:solidFill>
                          <a:effectLst/>
                          <a:latin typeface="Calibri" panose="020F0502020204030204" pitchFamily="34" charset="0"/>
                        </a:rPr>
                        <a:t>1.2E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r>
                        <a:rPr lang="en-CA" sz="1100" b="1" i="0" u="none" strike="noStrike">
                          <a:solidFill>
                            <a:srgbClr val="000000"/>
                          </a:solidFill>
                          <a:effectLst/>
                          <a:latin typeface="Calibri" panose="020F0502020204030204" pitchFamily="34" charset="0"/>
                        </a:rPr>
                        <a:t>1.1D</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r>
                        <a:rPr lang="en-CA" sz="1100" b="1" i="0" u="none" strike="noStrike">
                          <a:solidFill>
                            <a:srgbClr val="000000"/>
                          </a:solidFill>
                          <a:effectLst/>
                          <a:latin typeface="Calibri" panose="020F0502020204030204" pitchFamily="34" charset="0"/>
                        </a:rPr>
                        <a:t>1.2G</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r>
                        <a:rPr lang="en-CA" sz="1100" b="1" i="0" u="none" strike="noStrike">
                          <a:solidFill>
                            <a:srgbClr val="000000"/>
                          </a:solidFill>
                          <a:effectLst/>
                          <a:latin typeface="Calibri" panose="020F0502020204030204" pitchFamily="34" charset="0"/>
                        </a:rPr>
                        <a:t>1.3G</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r>
                        <a:rPr lang="en-CA" sz="1100" b="1" i="0" u="none" strike="noStrike">
                          <a:solidFill>
                            <a:srgbClr val="000000"/>
                          </a:solidFill>
                          <a:effectLst/>
                          <a:latin typeface="Calibri" panose="020F0502020204030204" pitchFamily="34" charset="0"/>
                        </a:rPr>
                        <a:t>1.1F</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r>
                        <a:rPr lang="en-CA" sz="1100" b="1" i="0" u="none" strike="noStrike">
                          <a:solidFill>
                            <a:srgbClr val="000000"/>
                          </a:solidFill>
                          <a:effectLst/>
                          <a:latin typeface="Calibri" panose="020F0502020204030204" pitchFamily="34" charset="0"/>
                        </a:rPr>
                        <a:t>1.1B</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587917767"/>
                  </a:ext>
                </a:extLst>
              </a:tr>
              <a:tr h="190500">
                <a:tc>
                  <a:txBody>
                    <a:bodyPr/>
                    <a:lstStyle/>
                    <a:p>
                      <a:pPr algn="l" fontAlgn="b"/>
                      <a:r>
                        <a:rPr lang="en-US" sz="1100" b="1" i="0" u="none" strike="noStrike">
                          <a:solidFill>
                            <a:srgbClr val="000000"/>
                          </a:solidFill>
                          <a:effectLst/>
                          <a:latin typeface="Calibri" panose="020F0502020204030204" pitchFamily="34" charset="0"/>
                        </a:rPr>
                        <a:t>Rds 7.62mm Ball Mixed Belt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1.4S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75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75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7195697"/>
                  </a:ext>
                </a:extLst>
              </a:tr>
              <a:tr h="190500">
                <a:tc>
                  <a:txBody>
                    <a:bodyPr/>
                    <a:lstStyle/>
                    <a:p>
                      <a:pPr algn="l" fontAlgn="b"/>
                      <a:r>
                        <a:rPr lang="en-CA" sz="1100" b="1" i="0" u="none" strike="noStrike">
                          <a:solidFill>
                            <a:srgbClr val="000000"/>
                          </a:solidFill>
                          <a:effectLst/>
                          <a:latin typeface="Calibri" panose="020F0502020204030204" pitchFamily="34" charset="0"/>
                        </a:rPr>
                        <a:t>Rds 5.56mm Ball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1.4S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50,000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4014773"/>
                  </a:ext>
                </a:extLst>
              </a:tr>
              <a:tr h="190500">
                <a:tc>
                  <a:txBody>
                    <a:bodyPr/>
                    <a:lstStyle/>
                    <a:p>
                      <a:pPr algn="l" fontAlgn="b"/>
                      <a:r>
                        <a:rPr lang="en-CA" sz="1100" b="1" i="0" u="none" strike="noStrike">
                          <a:solidFill>
                            <a:srgbClr val="000000"/>
                          </a:solidFill>
                          <a:effectLst/>
                          <a:latin typeface="Calibri" panose="020F0502020204030204" pitchFamily="34" charset="0"/>
                        </a:rPr>
                        <a:t>Rds 9mm Ball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1.4S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8512235"/>
                  </a:ext>
                </a:extLst>
              </a:tr>
              <a:tr h="190500">
                <a:tc>
                  <a:txBody>
                    <a:bodyPr/>
                    <a:lstStyle/>
                    <a:p>
                      <a:pPr algn="l" fontAlgn="b"/>
                      <a:r>
                        <a:rPr lang="en-CA" sz="1100" b="1" i="0" u="none" strike="noStrike">
                          <a:solidFill>
                            <a:srgbClr val="000000"/>
                          </a:solidFill>
                          <a:effectLst/>
                          <a:latin typeface="Calibri" panose="020F0502020204030204" pitchFamily="34" charset="0"/>
                        </a:rPr>
                        <a:t>Rds 84mm RCL HEAT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1.1E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57</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57</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8435809"/>
                  </a:ext>
                </a:extLst>
              </a:tr>
              <a:tr h="190500">
                <a:tc>
                  <a:txBody>
                    <a:bodyPr/>
                    <a:lstStyle/>
                    <a:p>
                      <a:pPr algn="l" fontAlgn="b"/>
                      <a:r>
                        <a:rPr lang="en-CA" sz="1100" b="1" i="0" u="none" strike="noStrike">
                          <a:solidFill>
                            <a:srgbClr val="000000"/>
                          </a:solidFill>
                          <a:effectLst/>
                          <a:latin typeface="Calibri" panose="020F0502020204030204" pitchFamily="34" charset="0"/>
                        </a:rPr>
                        <a:t>Grenade 40x46mm HEAT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1.2E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120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5161418"/>
                  </a:ext>
                </a:extLst>
              </a:tr>
              <a:tr h="190500">
                <a:tc>
                  <a:txBody>
                    <a:bodyPr/>
                    <a:lstStyle/>
                    <a:p>
                      <a:pPr algn="l" fontAlgn="b"/>
                      <a:r>
                        <a:rPr lang="en-CA" sz="1100" b="1" i="0" u="none" strike="noStrike">
                          <a:solidFill>
                            <a:srgbClr val="000000"/>
                          </a:solidFill>
                          <a:effectLst/>
                          <a:latin typeface="Calibri" panose="020F0502020204030204" pitchFamily="34" charset="0"/>
                        </a:rPr>
                        <a:t>Gren 66mm Smoke Screen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1.3G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82</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82</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4585033"/>
                  </a:ext>
                </a:extLst>
              </a:tr>
              <a:tr h="190500">
                <a:tc>
                  <a:txBody>
                    <a:bodyPr/>
                    <a:lstStyle/>
                    <a:p>
                      <a:pPr algn="l" fontAlgn="b"/>
                      <a:r>
                        <a:rPr lang="en-CA" sz="1100" b="1" i="0" u="none" strike="noStrike">
                          <a:solidFill>
                            <a:srgbClr val="000000"/>
                          </a:solidFill>
                          <a:effectLst/>
                          <a:latin typeface="Calibri" panose="020F0502020204030204" pitchFamily="34" charset="0"/>
                        </a:rPr>
                        <a:t>Bombs 60mm Mortar HE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1.1F</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90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90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5662833"/>
                  </a:ext>
                </a:extLst>
              </a:tr>
              <a:tr h="190500">
                <a:tc>
                  <a:txBody>
                    <a:bodyPr/>
                    <a:lstStyle/>
                    <a:p>
                      <a:pPr algn="l" fontAlgn="b"/>
                      <a:r>
                        <a:rPr lang="en-CA" sz="1100" b="1" i="0" u="none" strike="noStrike">
                          <a:solidFill>
                            <a:srgbClr val="000000"/>
                          </a:solidFill>
                          <a:effectLst/>
                          <a:latin typeface="Calibri" panose="020F0502020204030204" pitchFamily="34" charset="0"/>
                        </a:rPr>
                        <a:t>Gren HE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1.1D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400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4526787"/>
                  </a:ext>
                </a:extLst>
              </a:tr>
              <a:tr h="190500">
                <a:tc>
                  <a:txBody>
                    <a:bodyPr/>
                    <a:lstStyle/>
                    <a:p>
                      <a:pPr algn="l" fontAlgn="b"/>
                      <a:r>
                        <a:rPr lang="en-CA" sz="1100" b="1" i="0" u="none" strike="noStrike">
                          <a:solidFill>
                            <a:srgbClr val="000000"/>
                          </a:solidFill>
                          <a:effectLst/>
                          <a:latin typeface="Calibri" panose="020F0502020204030204" pitchFamily="34" charset="0"/>
                        </a:rPr>
                        <a:t>TNT Charge (500g)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1.1D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8832693"/>
                  </a:ext>
                </a:extLst>
              </a:tr>
              <a:tr h="190500">
                <a:tc>
                  <a:txBody>
                    <a:bodyPr/>
                    <a:lstStyle/>
                    <a:p>
                      <a:pPr algn="l" fontAlgn="b"/>
                      <a:r>
                        <a:rPr lang="en-CA" sz="1100" b="1" i="0" u="none" strike="noStrike">
                          <a:solidFill>
                            <a:srgbClr val="000000"/>
                          </a:solidFill>
                          <a:effectLst/>
                          <a:latin typeface="Calibri" panose="020F0502020204030204" pitchFamily="34" charset="0"/>
                        </a:rPr>
                        <a:t>Detonators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1.1B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0.5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0.5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0906447"/>
                  </a:ext>
                </a:extLst>
              </a:tr>
              <a:tr h="190500">
                <a:tc>
                  <a:txBody>
                    <a:bodyPr/>
                    <a:lstStyle/>
                    <a:p>
                      <a:pPr algn="l" fontAlgn="b"/>
                      <a:r>
                        <a:rPr lang="en-CA" sz="1100" b="1" i="0" u="none" strike="noStrike">
                          <a:solidFill>
                            <a:srgbClr val="000000"/>
                          </a:solidFill>
                          <a:effectLst/>
                          <a:latin typeface="Calibri" panose="020F0502020204030204" pitchFamily="34" charset="0"/>
                        </a:rPr>
                        <a:t>Rds 7.62mm Ball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1.4S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30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289213"/>
                  </a:ext>
                </a:extLst>
              </a:tr>
              <a:tr h="190500">
                <a:tc>
                  <a:txBody>
                    <a:bodyPr/>
                    <a:lstStyle/>
                    <a:p>
                      <a:pPr algn="l" fontAlgn="b"/>
                      <a:r>
                        <a:rPr lang="en-CA" sz="1100" b="1" i="0" u="none" strike="noStrike">
                          <a:solidFill>
                            <a:srgbClr val="000000"/>
                          </a:solidFill>
                          <a:effectLst/>
                          <a:latin typeface="Calibri" panose="020F0502020204030204" pitchFamily="34" charset="0"/>
                        </a:rPr>
                        <a:t>Rds 84mm RCL HEAT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1.1E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28</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7265190"/>
                  </a:ext>
                </a:extLst>
              </a:tr>
              <a:tr h="190500">
                <a:tc>
                  <a:txBody>
                    <a:bodyPr/>
                    <a:lstStyle/>
                    <a:p>
                      <a:pPr algn="l" fontAlgn="b"/>
                      <a:r>
                        <a:rPr lang="en-CA" sz="1100" b="1" i="0" u="none" strike="noStrike">
                          <a:solidFill>
                            <a:srgbClr val="000000"/>
                          </a:solidFill>
                          <a:effectLst/>
                          <a:latin typeface="Calibri" panose="020F0502020204030204" pitchFamily="34" charset="0"/>
                        </a:rPr>
                        <a:t>Rds 84mm RCL ILLUM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1.2G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56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56</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004970"/>
                  </a:ext>
                </a:extLst>
              </a:tr>
              <a:tr h="190500">
                <a:tc>
                  <a:txBody>
                    <a:bodyPr/>
                    <a:lstStyle/>
                    <a:p>
                      <a:pPr algn="l" fontAlgn="b"/>
                      <a:r>
                        <a:rPr lang="en-CA" sz="1100" b="1" i="0" u="none" strike="noStrike">
                          <a:solidFill>
                            <a:srgbClr val="000000"/>
                          </a:solidFill>
                          <a:effectLst/>
                          <a:latin typeface="Calibri" panose="020F0502020204030204" pitchFamily="34" charset="0"/>
                        </a:rPr>
                        <a:t>Bombs 60mm Mortar HE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1.1F</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76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76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4970462"/>
                  </a:ext>
                </a:extLst>
              </a:tr>
              <a:tr h="190500">
                <a:tc>
                  <a:txBody>
                    <a:bodyPr/>
                    <a:lstStyle/>
                    <a:p>
                      <a:pPr algn="l" fontAlgn="b"/>
                      <a:r>
                        <a:rPr lang="en-CA" sz="1100" b="1" i="0" u="none" strike="noStrike">
                          <a:solidFill>
                            <a:srgbClr val="000000"/>
                          </a:solidFill>
                          <a:effectLst/>
                          <a:latin typeface="Calibri" panose="020F0502020204030204" pitchFamily="34" charset="0"/>
                        </a:rPr>
                        <a:t>Bombs 60mm Mortar SMK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1.3G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30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30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7177053"/>
                  </a:ext>
                </a:extLst>
              </a:tr>
              <a:tr h="190500">
                <a:tc>
                  <a:txBody>
                    <a:bodyPr/>
                    <a:lstStyle/>
                    <a:p>
                      <a:pPr algn="l" fontAlgn="b"/>
                      <a:r>
                        <a:rPr lang="en-CA" sz="1100" b="1" i="0" u="none" strike="noStrike">
                          <a:solidFill>
                            <a:srgbClr val="000000"/>
                          </a:solidFill>
                          <a:effectLst/>
                          <a:latin typeface="Calibri" panose="020F0502020204030204" pitchFamily="34" charset="0"/>
                        </a:rPr>
                        <a:t>Grenade Smoke Screening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1.3G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33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33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2285695"/>
                  </a:ext>
                </a:extLst>
              </a:tr>
              <a:tr h="190500">
                <a:tc>
                  <a:txBody>
                    <a:bodyPr/>
                    <a:lstStyle/>
                    <a:p>
                      <a:pPr algn="l" fontAlgn="b"/>
                      <a:r>
                        <a:rPr lang="en-CA" sz="1100" b="1" i="0" u="none" strike="noStrike">
                          <a:solidFill>
                            <a:srgbClr val="000000"/>
                          </a:solidFill>
                          <a:effectLst/>
                          <a:latin typeface="Calibri" panose="020F0502020204030204" pitchFamily="34" charset="0"/>
                        </a:rPr>
                        <a:t>TNT Charge (500g)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CA" sz="1100" b="0" i="0" u="none" strike="noStrike">
                          <a:solidFill>
                            <a:srgbClr val="000000"/>
                          </a:solidFill>
                          <a:effectLst/>
                          <a:latin typeface="Calibri" panose="020F0502020204030204" pitchFamily="34" charset="0"/>
                        </a:rPr>
                        <a:t>1.1D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25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2926617"/>
                  </a:ext>
                </a:extLst>
              </a:tr>
              <a:tr h="200025">
                <a:tc>
                  <a:txBody>
                    <a:bodyPr/>
                    <a:lstStyle/>
                    <a:p>
                      <a:pPr algn="l" fontAlgn="b"/>
                      <a:endParaRPr lang="en-CA"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CA" sz="1100" b="0" i="0" u="none" strike="noStrike">
                        <a:solidFill>
                          <a:srgbClr val="000000"/>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CA" sz="1100" b="0" i="0" u="none" strike="noStrike">
                          <a:solidFill>
                            <a:srgbClr val="000000"/>
                          </a:solidFill>
                          <a:effectLst/>
                          <a:latin typeface="Calibri" panose="020F0502020204030204" pitchFamily="34" charset="0"/>
                        </a:rPr>
                        <a:t>Total NEQ</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946.5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100" b="0" i="0" u="none" strike="noStrike">
                          <a:solidFill>
                            <a:srgbClr val="000000"/>
                          </a:solidFill>
                          <a:effectLst/>
                          <a:latin typeface="Calibri" panose="020F0502020204030204" pitchFamily="34" charset="0"/>
                        </a:rPr>
                        <a:t>225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85</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149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56</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145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166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0.5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5550332"/>
                  </a:ext>
                </a:extLst>
              </a:tr>
              <a:tr h="200025">
                <a:tc>
                  <a:txBody>
                    <a:bodyPr/>
                    <a:lstStyle/>
                    <a:p>
                      <a:pPr algn="l" fontAlgn="b"/>
                      <a:endParaRPr lang="en-CA"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en-CA" sz="1100" b="0" i="0" u="none" strike="noStrike">
                        <a:solidFill>
                          <a:srgbClr val="000000"/>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CA" sz="1100" b="0" i="0" u="none" strike="noStrike">
                          <a:solidFill>
                            <a:srgbClr val="000000"/>
                          </a:solidFill>
                          <a:effectLst/>
                          <a:latin typeface="Calibri" panose="020F0502020204030204" pitchFamily="34" charset="0"/>
                        </a:rPr>
                        <a:t>Total per CC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n/a</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r" fontAlgn="b"/>
                      <a:r>
                        <a:rPr lang="en-CA" sz="1100" b="0" i="0" u="none" strike="noStrike">
                          <a:solidFill>
                            <a:srgbClr val="000000"/>
                          </a:solidFill>
                          <a:effectLst/>
                          <a:latin typeface="Calibri" panose="020F0502020204030204" pitchFamily="34" charset="0"/>
                        </a:rPr>
                        <a:t>354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CA"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r" fontAlgn="b"/>
                      <a:r>
                        <a:rPr lang="en-CA" sz="1100" b="0" i="0" u="none" strike="noStrike">
                          <a:solidFill>
                            <a:srgbClr val="000000"/>
                          </a:solidFill>
                          <a:effectLst/>
                          <a:latin typeface="Calibri" panose="020F0502020204030204" pitchFamily="34" charset="0"/>
                        </a:rPr>
                        <a:t>201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CA" sz="1100" b="0" i="0" u="none" strike="noStrike">
                          <a:solidFill>
                            <a:srgbClr val="000000"/>
                          </a:solidFill>
                          <a:effectLst/>
                          <a:latin typeface="Calibri" panose="020F0502020204030204" pitchFamily="34" charset="0"/>
                        </a:rPr>
                        <a:t>166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CA" sz="1100" b="0" i="0" u="none" strike="noStrike" dirty="0">
                          <a:solidFill>
                            <a:srgbClr val="000000"/>
                          </a:solidFill>
                          <a:effectLst/>
                          <a:latin typeface="Calibri" panose="020F0502020204030204" pitchFamily="34" charset="0"/>
                        </a:rPr>
                        <a:t>0.5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3900317"/>
                  </a:ext>
                </a:extLst>
              </a:tr>
            </a:tbl>
          </a:graphicData>
        </a:graphic>
      </p:graphicFrame>
    </p:spTree>
    <p:extLst>
      <p:ext uri="{BB962C8B-B14F-4D97-AF65-F5344CB8AC3E}">
        <p14:creationId xmlns:p14="http://schemas.microsoft.com/office/powerpoint/2010/main" val="14524725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C1B40-E49C-FB81-FB1D-23714D6A0C52}"/>
              </a:ext>
            </a:extLst>
          </p:cNvPr>
          <p:cNvSpPr>
            <a:spLocks noGrp="1"/>
          </p:cNvSpPr>
          <p:nvPr>
            <p:ph type="title"/>
          </p:nvPr>
        </p:nvSpPr>
        <p:spPr/>
        <p:txBody>
          <a:bodyPr/>
          <a:lstStyle/>
          <a:p>
            <a:r>
              <a:rPr lang="en-CA" dirty="0"/>
              <a:t>Layout</a:t>
            </a:r>
          </a:p>
        </p:txBody>
      </p:sp>
      <p:graphicFrame>
        <p:nvGraphicFramePr>
          <p:cNvPr id="4" name="Content Placeholder 3">
            <a:extLst>
              <a:ext uri="{FF2B5EF4-FFF2-40B4-BE49-F238E27FC236}">
                <a16:creationId xmlns:a16="http://schemas.microsoft.com/office/drawing/2014/main" id="{7773220B-2840-3176-2877-6DDD15CDD948}"/>
              </a:ext>
            </a:extLst>
          </p:cNvPr>
          <p:cNvGraphicFramePr>
            <a:graphicFrameLocks noGrp="1"/>
          </p:cNvGraphicFramePr>
          <p:nvPr>
            <p:ph sz="half" idx="2"/>
          </p:nvPr>
        </p:nvGraphicFramePr>
        <p:xfrm>
          <a:off x="630238" y="1259174"/>
          <a:ext cx="7886701" cy="5233698"/>
        </p:xfrm>
        <a:graphic>
          <a:graphicData uri="http://schemas.openxmlformats.org/drawingml/2006/table">
            <a:tbl>
              <a:tblPr/>
              <a:tblGrid>
                <a:gridCol w="1159082">
                  <a:extLst>
                    <a:ext uri="{9D8B030D-6E8A-4147-A177-3AD203B41FA5}">
                      <a16:colId xmlns:a16="http://schemas.microsoft.com/office/drawing/2014/main" val="405695425"/>
                    </a:ext>
                  </a:extLst>
                </a:gridCol>
                <a:gridCol w="801923">
                  <a:extLst>
                    <a:ext uri="{9D8B030D-6E8A-4147-A177-3AD203B41FA5}">
                      <a16:colId xmlns:a16="http://schemas.microsoft.com/office/drawing/2014/main" val="3607979913"/>
                    </a:ext>
                  </a:extLst>
                </a:gridCol>
                <a:gridCol w="485197">
                  <a:extLst>
                    <a:ext uri="{9D8B030D-6E8A-4147-A177-3AD203B41FA5}">
                      <a16:colId xmlns:a16="http://schemas.microsoft.com/office/drawing/2014/main" val="2469412252"/>
                    </a:ext>
                  </a:extLst>
                </a:gridCol>
                <a:gridCol w="431286">
                  <a:extLst>
                    <a:ext uri="{9D8B030D-6E8A-4147-A177-3AD203B41FA5}">
                      <a16:colId xmlns:a16="http://schemas.microsoft.com/office/drawing/2014/main" val="1034335132"/>
                    </a:ext>
                  </a:extLst>
                </a:gridCol>
                <a:gridCol w="314480">
                  <a:extLst>
                    <a:ext uri="{9D8B030D-6E8A-4147-A177-3AD203B41FA5}">
                      <a16:colId xmlns:a16="http://schemas.microsoft.com/office/drawing/2014/main" val="1028611995"/>
                    </a:ext>
                  </a:extLst>
                </a:gridCol>
                <a:gridCol w="314480">
                  <a:extLst>
                    <a:ext uri="{9D8B030D-6E8A-4147-A177-3AD203B41FA5}">
                      <a16:colId xmlns:a16="http://schemas.microsoft.com/office/drawing/2014/main" val="2392438384"/>
                    </a:ext>
                  </a:extLst>
                </a:gridCol>
                <a:gridCol w="314480">
                  <a:extLst>
                    <a:ext uri="{9D8B030D-6E8A-4147-A177-3AD203B41FA5}">
                      <a16:colId xmlns:a16="http://schemas.microsoft.com/office/drawing/2014/main" val="3853061815"/>
                    </a:ext>
                  </a:extLst>
                </a:gridCol>
                <a:gridCol w="314480">
                  <a:extLst>
                    <a:ext uri="{9D8B030D-6E8A-4147-A177-3AD203B41FA5}">
                      <a16:colId xmlns:a16="http://schemas.microsoft.com/office/drawing/2014/main" val="2456630198"/>
                    </a:ext>
                  </a:extLst>
                </a:gridCol>
                <a:gridCol w="314480">
                  <a:extLst>
                    <a:ext uri="{9D8B030D-6E8A-4147-A177-3AD203B41FA5}">
                      <a16:colId xmlns:a16="http://schemas.microsoft.com/office/drawing/2014/main" val="938365613"/>
                    </a:ext>
                  </a:extLst>
                </a:gridCol>
                <a:gridCol w="458242">
                  <a:extLst>
                    <a:ext uri="{9D8B030D-6E8A-4147-A177-3AD203B41FA5}">
                      <a16:colId xmlns:a16="http://schemas.microsoft.com/office/drawing/2014/main" val="2340278654"/>
                    </a:ext>
                  </a:extLst>
                </a:gridCol>
                <a:gridCol w="431286">
                  <a:extLst>
                    <a:ext uri="{9D8B030D-6E8A-4147-A177-3AD203B41FA5}">
                      <a16:colId xmlns:a16="http://schemas.microsoft.com/office/drawing/2014/main" val="1247481434"/>
                    </a:ext>
                  </a:extLst>
                </a:gridCol>
                <a:gridCol w="673885">
                  <a:extLst>
                    <a:ext uri="{9D8B030D-6E8A-4147-A177-3AD203B41FA5}">
                      <a16:colId xmlns:a16="http://schemas.microsoft.com/office/drawing/2014/main" val="3823126599"/>
                    </a:ext>
                  </a:extLst>
                </a:gridCol>
                <a:gridCol w="431286">
                  <a:extLst>
                    <a:ext uri="{9D8B030D-6E8A-4147-A177-3AD203B41FA5}">
                      <a16:colId xmlns:a16="http://schemas.microsoft.com/office/drawing/2014/main" val="2246889198"/>
                    </a:ext>
                  </a:extLst>
                </a:gridCol>
                <a:gridCol w="431286">
                  <a:extLst>
                    <a:ext uri="{9D8B030D-6E8A-4147-A177-3AD203B41FA5}">
                      <a16:colId xmlns:a16="http://schemas.microsoft.com/office/drawing/2014/main" val="3356630383"/>
                    </a:ext>
                  </a:extLst>
                </a:gridCol>
                <a:gridCol w="505414">
                  <a:extLst>
                    <a:ext uri="{9D8B030D-6E8A-4147-A177-3AD203B41FA5}">
                      <a16:colId xmlns:a16="http://schemas.microsoft.com/office/drawing/2014/main" val="1585110583"/>
                    </a:ext>
                  </a:extLst>
                </a:gridCol>
                <a:gridCol w="505414">
                  <a:extLst>
                    <a:ext uri="{9D8B030D-6E8A-4147-A177-3AD203B41FA5}">
                      <a16:colId xmlns:a16="http://schemas.microsoft.com/office/drawing/2014/main" val="1686963549"/>
                    </a:ext>
                  </a:extLst>
                </a:gridCol>
              </a:tblGrid>
              <a:tr h="138110">
                <a:tc>
                  <a:txBody>
                    <a:bodyPr/>
                    <a:lstStyle/>
                    <a:p>
                      <a:pPr algn="l" fontAlgn="b"/>
                      <a:r>
                        <a:rPr lang="en-CA" sz="800" b="1" i="0" u="none" strike="noStrike">
                          <a:solidFill>
                            <a:srgbClr val="000000"/>
                          </a:solidFill>
                          <a:effectLst/>
                          <a:latin typeface="Calibri" panose="020F0502020204030204" pitchFamily="34" charset="0"/>
                        </a:rPr>
                        <a:t>Scenario 1</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rowSpan="4" gridSpan="2">
                  <a:txBody>
                    <a:bodyPr/>
                    <a:lstStyle/>
                    <a:p>
                      <a:pPr algn="ctr" fontAlgn="b"/>
                      <a:r>
                        <a:rPr lang="en-US" sz="800" b="0" i="0" u="none" strike="noStrike">
                          <a:solidFill>
                            <a:srgbClr val="000000"/>
                          </a:solidFill>
                          <a:effectLst/>
                          <a:latin typeface="Calibri" panose="020F0502020204030204" pitchFamily="34" charset="0"/>
                        </a:rPr>
                        <a:t>1.1F 166kg and small arms and dets</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200</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166</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1" i="0" u="none" strike="noStrike">
                          <a:solidFill>
                            <a:srgbClr val="000000"/>
                          </a:solidFill>
                          <a:effectLst/>
                          <a:latin typeface="Calibri" panose="020F0502020204030204" pitchFamily="34" charset="0"/>
                        </a:rPr>
                        <a:t>Scenario 3</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7F7F7F"/>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rowSpan="4" gridSpan="2">
                  <a:txBody>
                    <a:bodyPr/>
                    <a:lstStyle/>
                    <a:p>
                      <a:pPr algn="ctr" fontAlgn="b"/>
                      <a:r>
                        <a:rPr lang="en-CA" sz="800" b="1" i="0" u="none" strike="noStrike">
                          <a:solidFill>
                            <a:srgbClr val="000000"/>
                          </a:solidFill>
                          <a:effectLst/>
                          <a:latin typeface="Calibri" panose="020F0502020204030204" pitchFamily="34" charset="0"/>
                        </a:rPr>
                        <a:t>All G stores 201kg</a:t>
                      </a:r>
                    </a:p>
                  </a:txBody>
                  <a:tcPr marL="6745" marR="6745" marT="6745" marB="0" anchor="b">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200</a:t>
                      </a:r>
                    </a:p>
                  </a:txBody>
                  <a:tcPr marL="6745" marR="6745" marT="6745" marB="0" anchor="b">
                    <a:lnL w="6350" cap="flat" cmpd="sng" algn="ctr">
                      <a:solidFill>
                        <a:srgbClr val="7F7F7F"/>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201</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3183939315"/>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225</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7F7F7F"/>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7F7F7F"/>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546108472"/>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0.5</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7F7F7F"/>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7F7F7F"/>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74341626"/>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gridSpan="4">
                  <a:txBody>
                    <a:bodyPr/>
                    <a:lstStyle/>
                    <a:p>
                      <a:pPr algn="l" fontAlgn="b"/>
                      <a:r>
                        <a:rPr lang="en-US" sz="800" b="0" i="0" u="none" strike="noStrike">
                          <a:solidFill>
                            <a:srgbClr val="000000"/>
                          </a:solidFill>
                          <a:effectLst/>
                          <a:latin typeface="Calibri" panose="020F0502020204030204" pitchFamily="34" charset="0"/>
                        </a:rPr>
                        <a:t>note as per dividing wall</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7F7F7F"/>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7F7F7F"/>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gridSpan="2">
                  <a:txBody>
                    <a:bodyPr/>
                    <a:lstStyle/>
                    <a:p>
                      <a:pPr algn="l" fontAlgn="b"/>
                      <a:r>
                        <a:rPr lang="en-CA" sz="800" b="0" i="0" u="none" strike="noStrike">
                          <a:solidFill>
                            <a:srgbClr val="000000"/>
                          </a:solidFill>
                          <a:effectLst/>
                          <a:latin typeface="Calibri" panose="020F0502020204030204" pitchFamily="34" charset="0"/>
                        </a:rPr>
                        <a:t>G stores exceed licence</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hMerge="1">
                  <a:txBody>
                    <a:bodyPr/>
                    <a:lstStyle/>
                    <a:p>
                      <a:endParaRPr lang="en-CA"/>
                    </a:p>
                  </a:txBody>
                  <a:tcPr/>
                </a:tc>
                <a:extLst>
                  <a:ext uri="{0D108BD9-81ED-4DB2-BD59-A6C34878D82A}">
                    <a16:rowId xmlns:a16="http://schemas.microsoft.com/office/drawing/2014/main" val="878547000"/>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7F7F7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7F7F7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160586241"/>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4" gridSpan="2">
                  <a:txBody>
                    <a:bodyPr/>
                    <a:lstStyle/>
                    <a:p>
                      <a:pPr algn="ctr" fontAlgn="b"/>
                      <a:r>
                        <a:rPr lang="en-CA" sz="800" b="0" i="0" u="none" strike="noStrike">
                          <a:solidFill>
                            <a:srgbClr val="000000"/>
                          </a:solidFill>
                          <a:effectLst/>
                          <a:latin typeface="Calibri" panose="020F0502020204030204" pitchFamily="34" charset="0"/>
                        </a:rPr>
                        <a:t>1.1E 1.2E 1.1D 354kg</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375</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354</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4" gridSpan="2">
                  <a:txBody>
                    <a:bodyPr/>
                    <a:lstStyle/>
                    <a:p>
                      <a:pPr algn="ctr" fontAlgn="b"/>
                      <a:r>
                        <a:rPr lang="en-CA" sz="800" b="0" i="0" u="none" strike="noStrike">
                          <a:solidFill>
                            <a:srgbClr val="000000"/>
                          </a:solidFill>
                          <a:effectLst/>
                          <a:latin typeface="Calibri" panose="020F0502020204030204" pitchFamily="34" charset="0"/>
                        </a:rPr>
                        <a:t>1.1E 1.2E 1.1D 354kg</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375</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354</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513323679"/>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4050934484"/>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801332966"/>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540304465"/>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837008839"/>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4" gridSpan="2">
                  <a:txBody>
                    <a:bodyPr/>
                    <a:lstStyle/>
                    <a:p>
                      <a:pPr algn="ctr" fontAlgn="b"/>
                      <a:r>
                        <a:rPr lang="en-CA" sz="800" b="0" i="0" u="none" strike="noStrike">
                          <a:solidFill>
                            <a:srgbClr val="000000"/>
                          </a:solidFill>
                          <a:effectLst/>
                          <a:latin typeface="Calibri" panose="020F0502020204030204" pitchFamily="34" charset="0"/>
                        </a:rPr>
                        <a:t>1.3G 145kg</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150</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145</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4" gridSpan="2">
                  <a:txBody>
                    <a:bodyPr/>
                    <a:lstStyle/>
                    <a:p>
                      <a:pPr algn="ctr" fontAlgn="b"/>
                      <a:r>
                        <a:rPr lang="en-US" sz="800" b="0" i="0" u="none" strike="noStrike">
                          <a:solidFill>
                            <a:srgbClr val="000000"/>
                          </a:solidFill>
                          <a:effectLst/>
                          <a:latin typeface="Calibri" panose="020F0502020204030204" pitchFamily="34" charset="0"/>
                        </a:rPr>
                        <a:t>1.1F 166kg and small arms</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150</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166</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445329206"/>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225</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482690065"/>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495211348"/>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gridSpan="2">
                  <a:txBody>
                    <a:bodyPr/>
                    <a:lstStyle/>
                    <a:p>
                      <a:pPr algn="l" fontAlgn="b"/>
                      <a:r>
                        <a:rPr lang="en-CA" sz="800" b="0" i="0" u="none" strike="noStrike">
                          <a:solidFill>
                            <a:srgbClr val="000000"/>
                          </a:solidFill>
                          <a:effectLst/>
                          <a:latin typeface="Calibri" panose="020F0502020204030204" pitchFamily="34" charset="0"/>
                        </a:rPr>
                        <a:t>F stores exceed licence</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hMerge="1">
                  <a:txBody>
                    <a:bodyPr/>
                    <a:lstStyle/>
                    <a:p>
                      <a:endParaRPr lang="en-CA"/>
                    </a:p>
                  </a:txBody>
                  <a:tcPr/>
                </a:tc>
                <a:extLst>
                  <a:ext uri="{0D108BD9-81ED-4DB2-BD59-A6C34878D82A}">
                    <a16:rowId xmlns:a16="http://schemas.microsoft.com/office/drawing/2014/main" val="3131545455"/>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770910826"/>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2" gridSpan="2">
                  <a:txBody>
                    <a:bodyPr/>
                    <a:lstStyle/>
                    <a:p>
                      <a:pPr algn="ctr" fontAlgn="b"/>
                      <a:r>
                        <a:rPr lang="en-CA" sz="800" b="0" i="0" u="none" strike="noStrike">
                          <a:solidFill>
                            <a:srgbClr val="000000"/>
                          </a:solidFill>
                          <a:effectLst/>
                          <a:latin typeface="Calibri" panose="020F0502020204030204" pitchFamily="34" charset="0"/>
                        </a:rPr>
                        <a:t>1.2G 56kg</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75</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56</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2" gridSpan="2">
                  <a:txBody>
                    <a:bodyPr/>
                    <a:lstStyle/>
                    <a:p>
                      <a:pPr algn="ctr" fontAlgn="b"/>
                      <a:r>
                        <a:rPr lang="en-CA" sz="800" b="0" i="0" u="none" strike="noStrike">
                          <a:solidFill>
                            <a:srgbClr val="000000"/>
                          </a:solidFill>
                          <a:effectLst/>
                          <a:latin typeface="Calibri" panose="020F0502020204030204" pitchFamily="34" charset="0"/>
                        </a:rPr>
                        <a:t>1.1B .5kg</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75</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0.5</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49511521"/>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61545411"/>
                  </a:ext>
                </a:extLst>
              </a:tr>
              <a:tr h="138110">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CA" sz="800" b="0" i="0" u="none" strike="noStrike">
                          <a:solidFill>
                            <a:srgbClr val="000000"/>
                          </a:solidFill>
                          <a:effectLst/>
                          <a:latin typeface="Calibri" panose="020F0502020204030204" pitchFamily="34" charset="0"/>
                        </a:rPr>
                        <a:t>Total NEQ</a:t>
                      </a: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CA" sz="800" b="0" i="0" u="none" strike="noStrike">
                          <a:solidFill>
                            <a:srgbClr val="000000"/>
                          </a:solidFill>
                          <a:effectLst/>
                          <a:latin typeface="Calibri" panose="020F0502020204030204" pitchFamily="34" charset="0"/>
                        </a:rPr>
                        <a:t>946.5</a:t>
                      </a: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CA" sz="800" b="0" i="0" u="none" strike="noStrike">
                          <a:solidFill>
                            <a:srgbClr val="000000"/>
                          </a:solidFill>
                          <a:effectLst/>
                          <a:latin typeface="Calibri" panose="020F0502020204030204" pitchFamily="34" charset="0"/>
                        </a:rPr>
                        <a:t>Total NEQ</a:t>
                      </a: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CA" sz="800" b="0" i="0" u="none" strike="noStrike">
                          <a:solidFill>
                            <a:srgbClr val="000000"/>
                          </a:solidFill>
                          <a:effectLst/>
                          <a:latin typeface="Calibri" panose="020F0502020204030204" pitchFamily="34" charset="0"/>
                        </a:rPr>
                        <a:t>946.5</a:t>
                      </a: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CA" sz="800" b="0" i="0" u="none" strike="noStrike">
                        <a:solidFill>
                          <a:srgbClr val="000000"/>
                        </a:solidFill>
                        <a:effectLst/>
                        <a:latin typeface="Calibri" panose="020F0502020204030204" pitchFamily="34" charset="0"/>
                      </a:endParaRPr>
                    </a:p>
                  </a:txBody>
                  <a:tcPr marL="6745" marR="6745" marT="674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0115126"/>
                  </a:ext>
                </a:extLst>
              </a:tr>
              <a:tr h="138110">
                <a:tc>
                  <a:txBody>
                    <a:bodyPr/>
                    <a:lstStyle/>
                    <a:p>
                      <a:pPr algn="l" fontAlgn="b"/>
                      <a:r>
                        <a:rPr lang="en-CA" sz="800" b="1" i="0" u="none" strike="noStrike">
                          <a:solidFill>
                            <a:srgbClr val="000000"/>
                          </a:solidFill>
                          <a:effectLst/>
                          <a:latin typeface="Calibri" panose="020F0502020204030204" pitchFamily="34" charset="0"/>
                        </a:rPr>
                        <a:t>Scenario 2</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rowSpan="4" gridSpan="2">
                  <a:txBody>
                    <a:bodyPr/>
                    <a:lstStyle/>
                    <a:p>
                      <a:pPr algn="ctr" fontAlgn="b"/>
                      <a:r>
                        <a:rPr lang="en-US" sz="800" b="0" i="0" u="none" strike="noStrike">
                          <a:solidFill>
                            <a:srgbClr val="000000"/>
                          </a:solidFill>
                          <a:effectLst/>
                          <a:latin typeface="Calibri" panose="020F0502020204030204" pitchFamily="34" charset="0"/>
                        </a:rPr>
                        <a:t>1.1F 166kg and small arms</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200</a:t>
                      </a:r>
                    </a:p>
                  </a:txBody>
                  <a:tcPr marL="6745" marR="6745" marT="6745"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166</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1" i="0" u="none" strike="noStrike">
                          <a:solidFill>
                            <a:srgbClr val="000000"/>
                          </a:solidFill>
                          <a:effectLst/>
                          <a:latin typeface="Calibri" panose="020F0502020204030204" pitchFamily="34" charset="0"/>
                        </a:rPr>
                        <a:t>Scenario 4</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7F7F7F"/>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rowSpan="4" gridSpan="2">
                  <a:txBody>
                    <a:bodyPr/>
                    <a:lstStyle/>
                    <a:p>
                      <a:pPr algn="ctr" fontAlgn="b"/>
                      <a:r>
                        <a:rPr lang="en-US" sz="800" b="1" i="0" u="none" strike="noStrike">
                          <a:solidFill>
                            <a:srgbClr val="000000"/>
                          </a:solidFill>
                          <a:effectLst/>
                          <a:latin typeface="Calibri" panose="020F0502020204030204" pitchFamily="34" charset="0"/>
                        </a:rPr>
                        <a:t>1.1F X 166kg and small arms and dets</a:t>
                      </a:r>
                    </a:p>
                  </a:txBody>
                  <a:tcPr marL="6745" marR="6745" marT="6745" marB="0" anchor="b">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200</a:t>
                      </a:r>
                    </a:p>
                  </a:txBody>
                  <a:tcPr marL="6745" marR="6745" marT="6745" marB="0" anchor="b">
                    <a:lnL w="6350" cap="flat" cmpd="sng" algn="ctr">
                      <a:solidFill>
                        <a:srgbClr val="7F7F7F"/>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166</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796439446"/>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225</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7F7F7F"/>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7F7F7F"/>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225</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688916580"/>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7F7F7F"/>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7F7F7F"/>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0.5</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562552720"/>
                  </a:ext>
                </a:extLst>
              </a:tr>
              <a:tr h="268979">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7F7F7F"/>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7F7F7F"/>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gridSpan="2">
                  <a:txBody>
                    <a:bodyPr/>
                    <a:lstStyle/>
                    <a:p>
                      <a:pPr algn="l" fontAlgn="b"/>
                      <a:r>
                        <a:rPr lang="en-US" sz="800" b="0" i="0" u="none" strike="noStrike">
                          <a:solidFill>
                            <a:srgbClr val="000000"/>
                          </a:solidFill>
                          <a:effectLst/>
                          <a:latin typeface="Calibri" panose="020F0502020204030204" pitchFamily="34" charset="0"/>
                        </a:rPr>
                        <a:t>note as per dividing wall</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hMerge="1">
                  <a:txBody>
                    <a:bodyPr/>
                    <a:lstStyle/>
                    <a:p>
                      <a:endParaRPr lang="en-CA"/>
                    </a:p>
                  </a:txBody>
                  <a:tcPr/>
                </a:tc>
                <a:extLst>
                  <a:ext uri="{0D108BD9-81ED-4DB2-BD59-A6C34878D82A}">
                    <a16:rowId xmlns:a16="http://schemas.microsoft.com/office/drawing/2014/main" val="3185859333"/>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7F7F7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7F7F7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668197811"/>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4" gridSpan="2">
                  <a:txBody>
                    <a:bodyPr/>
                    <a:lstStyle/>
                    <a:p>
                      <a:pPr algn="ctr" fontAlgn="b"/>
                      <a:r>
                        <a:rPr lang="en-CA" sz="800" b="0" i="0" u="none" strike="noStrike">
                          <a:solidFill>
                            <a:srgbClr val="000000"/>
                          </a:solidFill>
                          <a:effectLst/>
                          <a:latin typeface="Calibri" panose="020F0502020204030204" pitchFamily="34" charset="0"/>
                        </a:rPr>
                        <a:t>1.1E 11.2E 1.1D 354kg</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375</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354</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4" gridSpan="2">
                  <a:txBody>
                    <a:bodyPr/>
                    <a:lstStyle/>
                    <a:p>
                      <a:pPr algn="ctr" fontAlgn="b"/>
                      <a:r>
                        <a:rPr lang="en-CA" sz="800" b="0" i="0" u="none" strike="noStrike">
                          <a:solidFill>
                            <a:srgbClr val="000000"/>
                          </a:solidFill>
                          <a:effectLst/>
                          <a:latin typeface="Calibri" panose="020F0502020204030204" pitchFamily="34" charset="0"/>
                        </a:rPr>
                        <a:t>1.1E 1.2E 1.1D X 354kg</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375</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354</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290361918"/>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657622025"/>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133228780"/>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76091287"/>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740771623"/>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4" gridSpan="2">
                  <a:txBody>
                    <a:bodyPr/>
                    <a:lstStyle/>
                    <a:p>
                      <a:pPr algn="ctr" fontAlgn="b"/>
                      <a:r>
                        <a:rPr lang="en-CA" sz="800" b="0" i="0" u="none" strike="noStrike">
                          <a:solidFill>
                            <a:srgbClr val="000000"/>
                          </a:solidFill>
                          <a:effectLst/>
                          <a:latin typeface="Calibri" panose="020F0502020204030204" pitchFamily="34" charset="0"/>
                        </a:rPr>
                        <a:t>1.3G 145kg</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150</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145</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4" gridSpan="2">
                  <a:txBody>
                    <a:bodyPr/>
                    <a:lstStyle/>
                    <a:p>
                      <a:pPr algn="ctr" fontAlgn="b"/>
                      <a:r>
                        <a:rPr lang="en-CA" sz="800" b="0" i="0" u="none" strike="noStrike">
                          <a:solidFill>
                            <a:srgbClr val="000000"/>
                          </a:solidFill>
                          <a:effectLst/>
                          <a:latin typeface="Calibri" panose="020F0502020204030204" pitchFamily="34" charset="0"/>
                        </a:rPr>
                        <a:t>1.3GX 145kg</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150</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145</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884085376"/>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747312741"/>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761039566"/>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381548385"/>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4087417604"/>
                  </a:ext>
                </a:extLst>
              </a:tr>
              <a:tr h="268979">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2" gridSpan="2">
                  <a:txBody>
                    <a:bodyPr/>
                    <a:lstStyle/>
                    <a:p>
                      <a:pPr algn="ctr" fontAlgn="b"/>
                      <a:r>
                        <a:rPr lang="en-CA" sz="800" b="0" i="0" u="none" strike="noStrike">
                          <a:solidFill>
                            <a:srgbClr val="000000"/>
                          </a:solidFill>
                          <a:effectLst/>
                          <a:latin typeface="Calibri" panose="020F0502020204030204" pitchFamily="34" charset="0"/>
                        </a:rPr>
                        <a:t>1.2G 56kg and dets</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75</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56</a:t>
                      </a:r>
                    </a:p>
                  </a:txBody>
                  <a:tcPr marL="6745" marR="6745" marT="6745" marB="0" anchor="b">
                    <a:lnL>
                      <a:noFill/>
                    </a:lnL>
                    <a:lnR>
                      <a:noFill/>
                    </a:lnR>
                    <a:lnT>
                      <a:noFill/>
                    </a:lnT>
                    <a:lnB>
                      <a:noFill/>
                    </a:lnB>
                    <a:solidFill>
                      <a:srgbClr val="FFFFFF"/>
                    </a:solidFill>
                  </a:tcPr>
                </a:tc>
                <a:tc gridSpan="4">
                  <a:txBody>
                    <a:bodyPr/>
                    <a:lstStyle/>
                    <a:p>
                      <a:pPr algn="l" fontAlgn="b"/>
                      <a:r>
                        <a:rPr lang="en-US" sz="800" b="0" i="0" u="none" strike="noStrike">
                          <a:solidFill>
                            <a:srgbClr val="000000"/>
                          </a:solidFill>
                          <a:effectLst/>
                          <a:latin typeface="Calibri" panose="020F0502020204030204" pitchFamily="34" charset="0"/>
                        </a:rPr>
                        <a:t>note mixing approved by nat competent authority</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2" gridSpan="2">
                  <a:txBody>
                    <a:bodyPr/>
                    <a:lstStyle/>
                    <a:p>
                      <a:pPr algn="ctr" fontAlgn="b"/>
                      <a:r>
                        <a:rPr lang="en-CA" sz="800" b="0" i="0" u="none" strike="noStrike">
                          <a:solidFill>
                            <a:srgbClr val="000000"/>
                          </a:solidFill>
                          <a:effectLst/>
                          <a:latin typeface="Calibri" panose="020F0502020204030204" pitchFamily="34" charset="0"/>
                        </a:rPr>
                        <a:t>1.2G 56kg</a:t>
                      </a:r>
                    </a:p>
                  </a:txBody>
                  <a:tcPr marL="6745" marR="6745" marT="6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en-CA"/>
                    </a:p>
                  </a:txBody>
                  <a:tcPr/>
                </a:tc>
                <a:tc>
                  <a:txBody>
                    <a:bodyPr/>
                    <a:lstStyle/>
                    <a:p>
                      <a:pPr algn="r" fontAlgn="b"/>
                      <a:r>
                        <a:rPr lang="en-CA" sz="800" b="0" i="0" u="none" strike="noStrike">
                          <a:solidFill>
                            <a:srgbClr val="000000"/>
                          </a:solidFill>
                          <a:effectLst/>
                          <a:latin typeface="Calibri" panose="020F0502020204030204" pitchFamily="34" charset="0"/>
                        </a:rPr>
                        <a:t>75</a:t>
                      </a:r>
                    </a:p>
                  </a:txBody>
                  <a:tcPr marL="6745" marR="6745" marT="674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56</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211883412"/>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0.5</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gridSpan="2" vMerge="1">
                  <a:txBody>
                    <a:bodyPr/>
                    <a:lstStyle/>
                    <a:p>
                      <a:endParaRPr lang="en-CA"/>
                    </a:p>
                  </a:txBody>
                  <a:tcPr/>
                </a:tc>
                <a:tc hMerge="1" vMerge="1">
                  <a:txBody>
                    <a:bodyPr/>
                    <a:lstStyle/>
                    <a:p>
                      <a:endParaRPr lang="en-CA"/>
                    </a:p>
                  </a:txBody>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5122739"/>
                  </a:ext>
                </a:extLst>
              </a:tr>
              <a:tr h="138110">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Total NEQ</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946.5</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Total NEQ</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CA" sz="800" b="0" i="0" u="none" strike="noStrike">
                          <a:solidFill>
                            <a:srgbClr val="000000"/>
                          </a:solidFill>
                          <a:effectLst/>
                          <a:latin typeface="Calibri" panose="020F0502020204030204" pitchFamily="34" charset="0"/>
                        </a:rPr>
                        <a:t>946.5</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CA" sz="800" b="0" i="0" u="none" strike="noStrike" dirty="0">
                          <a:solidFill>
                            <a:srgbClr val="000000"/>
                          </a:solidFill>
                          <a:effectLst/>
                          <a:latin typeface="Calibri" panose="020F0502020204030204" pitchFamily="34" charset="0"/>
                        </a:rPr>
                        <a:t> </a:t>
                      </a:r>
                    </a:p>
                  </a:txBody>
                  <a:tcPr marL="6745" marR="6745" marT="6745"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4272413143"/>
                  </a:ext>
                </a:extLst>
              </a:tr>
            </a:tbl>
          </a:graphicData>
        </a:graphic>
      </p:graphicFrame>
    </p:spTree>
    <p:extLst>
      <p:ext uri="{BB962C8B-B14F-4D97-AF65-F5344CB8AC3E}">
        <p14:creationId xmlns:p14="http://schemas.microsoft.com/office/powerpoint/2010/main" val="30320298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AAD79-51D6-D942-B7E4-99E37F4B9725}"/>
              </a:ext>
            </a:extLst>
          </p:cNvPr>
          <p:cNvSpPr>
            <a:spLocks noGrp="1"/>
          </p:cNvSpPr>
          <p:nvPr>
            <p:ph type="title"/>
          </p:nvPr>
        </p:nvSpPr>
        <p:spPr/>
        <p:txBody>
          <a:bodyPr/>
          <a:lstStyle/>
          <a:p>
            <a:r>
              <a:rPr lang="en-GB">
                <a:solidFill>
                  <a:srgbClr val="FFFFFF"/>
                </a:solidFill>
                <a:cs typeface="Arial" panose="020B0604020202020204" pitchFamily="34" charset="0"/>
                <a:sym typeface="Century Gothic"/>
              </a:rPr>
              <a:t>Lesson overview</a:t>
            </a:r>
            <a:endParaRPr lang="en-IE"/>
          </a:p>
        </p:txBody>
      </p:sp>
      <p:graphicFrame>
        <p:nvGraphicFramePr>
          <p:cNvPr id="13" name="SmartArt Placeholder 12">
            <a:extLst>
              <a:ext uri="{FF2B5EF4-FFF2-40B4-BE49-F238E27FC236}">
                <a16:creationId xmlns:a16="http://schemas.microsoft.com/office/drawing/2014/main" id="{412ADE43-E8DE-B94C-886D-2046E14C4BC4}"/>
              </a:ext>
            </a:extLst>
          </p:cNvPr>
          <p:cNvGraphicFramePr>
            <a:graphicFrameLocks noGrp="1"/>
          </p:cNvGraphicFramePr>
          <p:nvPr>
            <p:ph type="dgm" sz="quarter" idx="10"/>
            <p:extLst>
              <p:ext uri="{D42A27DB-BD31-4B8C-83A1-F6EECF244321}">
                <p14:modId xmlns:p14="http://schemas.microsoft.com/office/powerpoint/2010/main" val="1141446995"/>
              </p:ext>
            </p:extLst>
          </p:nvPr>
        </p:nvGraphicFramePr>
        <p:xfrm>
          <a:off x="4021971" y="712269"/>
          <a:ext cx="4905375" cy="57647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807797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7C369E-0B27-614F-968D-53702CCB1BAD}"/>
              </a:ext>
            </a:extLst>
          </p:cNvPr>
          <p:cNvSpPr>
            <a:spLocks noGrp="1"/>
          </p:cNvSpPr>
          <p:nvPr>
            <p:ph type="body" sz="quarter" idx="10"/>
          </p:nvPr>
        </p:nvSpPr>
        <p:spPr/>
        <p:txBody>
          <a:bodyPr/>
          <a:lstStyle/>
          <a:p>
            <a:r>
              <a:rPr lang="en-GB" kern="0">
                <a:solidFill>
                  <a:srgbClr val="FFFFFF"/>
                </a:solidFill>
                <a:latin typeface="Arial"/>
                <a:sym typeface="Century Gothic"/>
              </a:rPr>
              <a:t>Weapons and Ammunition Management in UN Peace Operations</a:t>
            </a:r>
            <a:endParaRPr lang="en-IE"/>
          </a:p>
          <a:p>
            <a:endParaRPr lang="en-IE"/>
          </a:p>
        </p:txBody>
      </p:sp>
      <p:sp>
        <p:nvSpPr>
          <p:cNvPr id="3" name="Text Placeholder 2">
            <a:extLst>
              <a:ext uri="{FF2B5EF4-FFF2-40B4-BE49-F238E27FC236}">
                <a16:creationId xmlns:a16="http://schemas.microsoft.com/office/drawing/2014/main" id="{59C403A0-630B-1A46-9DE2-ECA2A968EFDB}"/>
              </a:ext>
            </a:extLst>
          </p:cNvPr>
          <p:cNvSpPr>
            <a:spLocks noGrp="1"/>
          </p:cNvSpPr>
          <p:nvPr>
            <p:ph type="body" sz="quarter" idx="11"/>
          </p:nvPr>
        </p:nvSpPr>
        <p:spPr/>
        <p:txBody>
          <a:bodyPr/>
          <a:lstStyle/>
          <a:p>
            <a:r>
              <a:rPr lang="en-IE"/>
              <a:t>Look Ahead:</a:t>
            </a:r>
            <a:br>
              <a:rPr lang="en-IE"/>
            </a:br>
            <a:r>
              <a:rPr lang="en-GB"/>
              <a:t>Understanding Ammunition Management</a:t>
            </a:r>
            <a:endParaRPr lang="en-IE"/>
          </a:p>
          <a:p>
            <a:endParaRPr lang="en-IE"/>
          </a:p>
          <a:p>
            <a:endParaRPr lang="en-IE"/>
          </a:p>
          <a:p>
            <a:endParaRPr lang="en-IE"/>
          </a:p>
          <a:p>
            <a:endParaRPr lang="en-IE"/>
          </a:p>
        </p:txBody>
      </p:sp>
    </p:spTree>
    <p:extLst>
      <p:ext uri="{BB962C8B-B14F-4D97-AF65-F5344CB8AC3E}">
        <p14:creationId xmlns:p14="http://schemas.microsoft.com/office/powerpoint/2010/main" val="153916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loor, pen&#10;&#10;Description automatically generated">
            <a:extLst>
              <a:ext uri="{FF2B5EF4-FFF2-40B4-BE49-F238E27FC236}">
                <a16:creationId xmlns:a16="http://schemas.microsoft.com/office/drawing/2014/main" id="{BE40EFE8-C3D7-F245-8C30-35BB307A47B4}"/>
              </a:ext>
            </a:extLst>
          </p:cNvPr>
          <p:cNvPicPr>
            <a:picLocks noChangeAspect="1"/>
          </p:cNvPicPr>
          <p:nvPr/>
        </p:nvPicPr>
        <p:blipFill>
          <a:blip r:embed="rId3"/>
          <a:stretch>
            <a:fillRect/>
          </a:stretch>
        </p:blipFill>
        <p:spPr>
          <a:xfrm>
            <a:off x="3218425" y="3426607"/>
            <a:ext cx="3331620" cy="1383469"/>
          </a:xfrm>
          <a:prstGeom prst="rect">
            <a:avLst/>
          </a:prstGeom>
        </p:spPr>
      </p:pic>
      <p:pic>
        <p:nvPicPr>
          <p:cNvPr id="3" name="Picture 2">
            <a:extLst>
              <a:ext uri="{FF2B5EF4-FFF2-40B4-BE49-F238E27FC236}">
                <a16:creationId xmlns:a16="http://schemas.microsoft.com/office/drawing/2014/main" id="{D32369DF-CD83-439F-AB71-1082FD5D2ABD}"/>
              </a:ext>
            </a:extLst>
          </p:cNvPr>
          <p:cNvPicPr>
            <a:picLocks noChangeAspect="1"/>
          </p:cNvPicPr>
          <p:nvPr/>
        </p:nvPicPr>
        <p:blipFill>
          <a:blip r:embed="rId4"/>
          <a:stretch>
            <a:fillRect/>
          </a:stretch>
        </p:blipFill>
        <p:spPr>
          <a:xfrm>
            <a:off x="2823595" y="5008884"/>
            <a:ext cx="5910146" cy="1436520"/>
          </a:xfrm>
          <a:prstGeom prst="rect">
            <a:avLst/>
          </a:prstGeom>
        </p:spPr>
      </p:pic>
      <p:pic>
        <p:nvPicPr>
          <p:cNvPr id="5" name="Picture 4">
            <a:extLst>
              <a:ext uri="{FF2B5EF4-FFF2-40B4-BE49-F238E27FC236}">
                <a16:creationId xmlns:a16="http://schemas.microsoft.com/office/drawing/2014/main" id="{04DF93CA-0AA9-433C-947C-7E73419E5205}"/>
              </a:ext>
            </a:extLst>
          </p:cNvPr>
          <p:cNvPicPr>
            <a:picLocks noChangeAspect="1"/>
          </p:cNvPicPr>
          <p:nvPr/>
        </p:nvPicPr>
        <p:blipFill>
          <a:blip r:embed="rId5"/>
          <a:stretch>
            <a:fillRect/>
          </a:stretch>
        </p:blipFill>
        <p:spPr>
          <a:xfrm>
            <a:off x="6133171" y="1046600"/>
            <a:ext cx="2600570" cy="2181199"/>
          </a:xfrm>
          <a:prstGeom prst="rect">
            <a:avLst/>
          </a:prstGeom>
        </p:spPr>
      </p:pic>
      <p:pic>
        <p:nvPicPr>
          <p:cNvPr id="9" name="Picture 8">
            <a:extLst>
              <a:ext uri="{FF2B5EF4-FFF2-40B4-BE49-F238E27FC236}">
                <a16:creationId xmlns:a16="http://schemas.microsoft.com/office/drawing/2014/main" id="{BF2A9BD9-198E-40D6-9BAD-9711C6F80D59}"/>
              </a:ext>
            </a:extLst>
          </p:cNvPr>
          <p:cNvPicPr>
            <a:picLocks noChangeAspect="1"/>
          </p:cNvPicPr>
          <p:nvPr/>
        </p:nvPicPr>
        <p:blipFill>
          <a:blip r:embed="rId6"/>
          <a:stretch>
            <a:fillRect/>
          </a:stretch>
        </p:blipFill>
        <p:spPr>
          <a:xfrm>
            <a:off x="401444" y="1046600"/>
            <a:ext cx="4757200" cy="2127482"/>
          </a:xfrm>
          <a:prstGeom prst="rect">
            <a:avLst/>
          </a:prstGeom>
        </p:spPr>
      </p:pic>
      <p:pic>
        <p:nvPicPr>
          <p:cNvPr id="13" name="Picture 12">
            <a:extLst>
              <a:ext uri="{FF2B5EF4-FFF2-40B4-BE49-F238E27FC236}">
                <a16:creationId xmlns:a16="http://schemas.microsoft.com/office/drawing/2014/main" id="{E49E4D95-E7C8-41CD-A50C-F565441D1172}"/>
              </a:ext>
            </a:extLst>
          </p:cNvPr>
          <p:cNvPicPr>
            <a:picLocks noChangeAspect="1"/>
          </p:cNvPicPr>
          <p:nvPr/>
        </p:nvPicPr>
        <p:blipFill>
          <a:blip r:embed="rId7"/>
          <a:stretch>
            <a:fillRect/>
          </a:stretch>
        </p:blipFill>
        <p:spPr>
          <a:xfrm>
            <a:off x="456319" y="3639261"/>
            <a:ext cx="2081710" cy="2252903"/>
          </a:xfrm>
          <a:prstGeom prst="rect">
            <a:avLst/>
          </a:prstGeom>
        </p:spPr>
      </p:pic>
    </p:spTree>
    <p:extLst>
      <p:ext uri="{BB962C8B-B14F-4D97-AF65-F5344CB8AC3E}">
        <p14:creationId xmlns:p14="http://schemas.microsoft.com/office/powerpoint/2010/main" val="41001447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GB"/>
              <a:t>Understanding Hazard Class Coding</a:t>
            </a:r>
            <a:r>
              <a:rPr lang="en-IE"/>
              <a:t> </a:t>
            </a:r>
            <a:endParaRPr lang="en-GB"/>
          </a:p>
        </p:txBody>
      </p:sp>
    </p:spTree>
    <p:extLst>
      <p:ext uri="{BB962C8B-B14F-4D97-AF65-F5344CB8AC3E}">
        <p14:creationId xmlns:p14="http://schemas.microsoft.com/office/powerpoint/2010/main" val="371079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GB">
                <a:latin typeface="Century Gothic"/>
                <a:ea typeface="Century Gothic"/>
                <a:cs typeface="Century Gothic"/>
                <a:sym typeface="Century Gothic"/>
              </a:rPr>
              <a:t>I</a:t>
            </a:r>
            <a:r>
              <a:rPr lang="en-GB"/>
              <a:t>ntroduction</a:t>
            </a:r>
            <a:endParaRPr lang="en-IE"/>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092953"/>
            <a:ext cx="7886699" cy="4677386"/>
          </a:xfrm>
        </p:spPr>
        <p:txBody>
          <a:bodyPr lIns="91440" tIns="45720" rIns="91440" bIns="45720" anchor="t"/>
          <a:lstStyle/>
          <a:p>
            <a:pPr marL="10795" lvl="0" indent="0">
              <a:spcBef>
                <a:spcPts val="0"/>
              </a:spcBef>
              <a:buSzPts val="2200"/>
              <a:buNone/>
            </a:pPr>
            <a:r>
              <a:rPr lang="en-GB" altLang="en-US" sz="2800" b="1" dirty="0">
                <a:ea typeface="ＭＳ Ｐゴシック" panose="020B0600070205080204" pitchFamily="34" charset="-128"/>
              </a:rPr>
              <a:t>Hazard Divisions (HD)</a:t>
            </a:r>
            <a:endParaRPr lang="en-US"/>
          </a:p>
          <a:p>
            <a:pPr marL="114300" lvl="0" indent="0">
              <a:spcBef>
                <a:spcPts val="0"/>
              </a:spcBef>
              <a:buSzPts val="2200"/>
              <a:buNone/>
            </a:pPr>
            <a:endParaRPr lang="en-GB" altLang="en-US" sz="2800" b="1" dirty="0">
              <a:ea typeface="ＭＳ Ｐゴシック" panose="020B0600070205080204" pitchFamily="34" charset="-128"/>
            </a:endParaRPr>
          </a:p>
          <a:p>
            <a:pPr marL="360045" lvl="1" indent="-349250">
              <a:spcBef>
                <a:spcPts val="0"/>
              </a:spcBef>
              <a:buSzPts val="2200"/>
            </a:pPr>
            <a:r>
              <a:rPr lang="en-GB" altLang="en-US" sz="2800" dirty="0">
                <a:ea typeface="ＭＳ Ｐゴシック" panose="020B0600070205080204" pitchFamily="34" charset="-128"/>
              </a:rPr>
              <a:t>Indicates the type of hazard to be expected in the event of an accident.</a:t>
            </a:r>
            <a:endParaRPr lang="en-GB" altLang="en-US" sz="2800" dirty="0">
              <a:ea typeface="ＭＳ Ｐゴシック" panose="020B0600070205080204" pitchFamily="34" charset="-128"/>
              <a:cs typeface="Arial" panose="020B0604020202020204"/>
            </a:endParaRPr>
          </a:p>
          <a:p>
            <a:pPr marL="360045" lvl="1" indent="-349250">
              <a:spcBef>
                <a:spcPts val="0"/>
              </a:spcBef>
              <a:buSzPts val="2200"/>
            </a:pPr>
            <a:r>
              <a:rPr lang="en-GB" altLang="en-US" sz="2800" dirty="0">
                <a:ea typeface="ＭＳ Ｐゴシック" panose="020B0600070205080204" pitchFamily="34" charset="-128"/>
              </a:rPr>
              <a:t>There are nine (9) classes.</a:t>
            </a:r>
            <a:endParaRPr lang="en-GB" altLang="en-US" sz="2800" dirty="0">
              <a:ea typeface="ＭＳ Ｐゴシック" panose="020B0600070205080204" pitchFamily="34" charset="-128"/>
              <a:cs typeface="Arial" panose="020B0604020202020204"/>
            </a:endParaRPr>
          </a:p>
          <a:p>
            <a:pPr marL="360045" lvl="2" indent="-349250">
              <a:spcBef>
                <a:spcPts val="0"/>
              </a:spcBef>
              <a:buSzPts val="2200"/>
            </a:pPr>
            <a:r>
              <a:rPr lang="en-GB" altLang="en-US" sz="2800" dirty="0">
                <a:ea typeface="ＭＳ Ｐゴシック" panose="020B0600070205080204" pitchFamily="34" charset="-128"/>
              </a:rPr>
              <a:t>Articulated 1 to 9.</a:t>
            </a:r>
            <a:endParaRPr lang="en-GB" altLang="en-US" sz="2800" dirty="0">
              <a:ea typeface="ＭＳ Ｐゴシック" panose="020B0600070205080204" pitchFamily="34" charset="-128"/>
              <a:cs typeface="Arial" panose="020B0604020202020204"/>
            </a:endParaRPr>
          </a:p>
          <a:p>
            <a:pPr marL="360045" lvl="1" indent="-349250">
              <a:spcBef>
                <a:spcPts val="0"/>
              </a:spcBef>
              <a:buSzPts val="2200"/>
            </a:pPr>
            <a:r>
              <a:rPr lang="en-GB" altLang="en-US" sz="2800" dirty="0">
                <a:ea typeface="ＭＳ Ｐゴシック" panose="020B0600070205080204" pitchFamily="34" charset="-128"/>
              </a:rPr>
              <a:t>The number for Explosives is “1”.</a:t>
            </a:r>
            <a:endParaRPr lang="en-GB" altLang="en-US" sz="2800" dirty="0">
              <a:ea typeface="ＭＳ Ｐゴシック" panose="020B0600070205080204" pitchFamily="34" charset="-128"/>
              <a:cs typeface="Arial" panose="020B0604020202020204"/>
            </a:endParaRPr>
          </a:p>
          <a:p>
            <a:pPr marL="360045" lvl="1" indent="-349250">
              <a:spcBef>
                <a:spcPts val="0"/>
              </a:spcBef>
              <a:buSzPts val="2200"/>
            </a:pPr>
            <a:r>
              <a:rPr lang="en-GB" sz="2800" dirty="0">
                <a:ea typeface="ＭＳ Ｐゴシック" panose="020B0600070205080204" pitchFamily="34" charset="-128"/>
              </a:rPr>
              <a:t>Subdivided depending on the type of hazard:</a:t>
            </a:r>
            <a:endParaRPr lang="en-GB" sz="2800" dirty="0">
              <a:ea typeface="ＭＳ Ｐゴシック" panose="020B0600070205080204" pitchFamily="34" charset="-128"/>
              <a:cs typeface="Arial" panose="020B0604020202020204"/>
            </a:endParaRPr>
          </a:p>
          <a:p>
            <a:pPr marL="721995" lvl="2" indent="-361950">
              <a:spcBef>
                <a:spcPts val="0"/>
              </a:spcBef>
              <a:buSzPts val="2200"/>
              <a:buFont typeface="Courier New" panose="02070309020205020404" pitchFamily="49" charset="0"/>
              <a:buChar char="o"/>
            </a:pPr>
            <a:r>
              <a:rPr lang="en-GB" sz="2800" dirty="0">
                <a:ea typeface="ＭＳ Ｐゴシック" panose="020B0600070205080204" pitchFamily="34" charset="-128"/>
              </a:rPr>
              <a:t>1.1</a:t>
            </a:r>
            <a:endParaRPr lang="en-GB" sz="2800" dirty="0">
              <a:ea typeface="ＭＳ Ｐゴシック" panose="020B0600070205080204" pitchFamily="34" charset="-128"/>
              <a:cs typeface="Arial" panose="020B0604020202020204"/>
            </a:endParaRPr>
          </a:p>
          <a:p>
            <a:pPr marL="721995" lvl="2" indent="-361950">
              <a:spcBef>
                <a:spcPts val="0"/>
              </a:spcBef>
              <a:buSzPts val="2200"/>
              <a:buFont typeface="Courier New" panose="02070309020205020404" pitchFamily="49" charset="0"/>
              <a:buChar char="o"/>
            </a:pPr>
            <a:r>
              <a:rPr lang="en-GB" sz="2800" dirty="0">
                <a:ea typeface="ＭＳ Ｐゴシック" panose="020B0600070205080204" pitchFamily="34" charset="-128"/>
              </a:rPr>
              <a:t>1.2</a:t>
            </a:r>
            <a:endParaRPr lang="en-GB" sz="2800" dirty="0">
              <a:ea typeface="ＭＳ Ｐゴシック" panose="020B0600070205080204" pitchFamily="34" charset="-128"/>
              <a:cs typeface="Arial" panose="020B0604020202020204"/>
            </a:endParaRPr>
          </a:p>
          <a:p>
            <a:pPr marL="721995" lvl="2" indent="-361950">
              <a:spcBef>
                <a:spcPts val="0"/>
              </a:spcBef>
              <a:buSzPts val="2200"/>
              <a:buFont typeface="Courier New" panose="02070309020205020404" pitchFamily="49" charset="0"/>
              <a:buChar char="o"/>
            </a:pPr>
            <a:r>
              <a:rPr lang="en-GB" sz="2800" dirty="0">
                <a:ea typeface="ＭＳ Ｐゴシック" panose="020B0600070205080204" pitchFamily="34" charset="-128"/>
              </a:rPr>
              <a:t>1.3</a:t>
            </a:r>
            <a:endParaRPr lang="en-GB" sz="2800" dirty="0">
              <a:ea typeface="ＭＳ Ｐゴシック" panose="020B0600070205080204" pitchFamily="34" charset="-128"/>
              <a:cs typeface="Arial" panose="020B0604020202020204"/>
            </a:endParaRPr>
          </a:p>
          <a:p>
            <a:pPr marL="721995" lvl="2" indent="-361950">
              <a:spcBef>
                <a:spcPts val="0"/>
              </a:spcBef>
              <a:buSzPts val="2200"/>
              <a:buFont typeface="Courier New" panose="02070309020205020404" pitchFamily="49" charset="0"/>
              <a:buChar char="o"/>
            </a:pPr>
            <a:r>
              <a:rPr lang="en-GB" sz="2800" dirty="0">
                <a:ea typeface="ＭＳ Ｐゴシック" panose="020B0600070205080204" pitchFamily="34" charset="-128"/>
              </a:rPr>
              <a:t>1.4</a:t>
            </a:r>
            <a:endParaRPr lang="en-GB" sz="2800" dirty="0">
              <a:cs typeface="Arial" panose="020B0604020202020204"/>
            </a:endParaRPr>
          </a:p>
          <a:p>
            <a:pPr marL="721995" lvl="2" indent="-361950">
              <a:spcBef>
                <a:spcPts val="0"/>
              </a:spcBef>
              <a:buSzPts val="2200"/>
              <a:buFont typeface="Courier New" panose="02070309020205020404" pitchFamily="49" charset="0"/>
              <a:buChar char="o"/>
            </a:pPr>
            <a:r>
              <a:rPr lang="en-GB" sz="2800" dirty="0">
                <a:ea typeface="ＭＳ Ｐゴシック"/>
                <a:cs typeface="Arial"/>
              </a:rPr>
              <a:t>1.5</a:t>
            </a:r>
          </a:p>
          <a:p>
            <a:pPr marL="721995" lvl="2" indent="-361950">
              <a:spcBef>
                <a:spcPts val="0"/>
              </a:spcBef>
              <a:buSzPts val="2200"/>
              <a:buFont typeface="Courier New" panose="02070309020205020404" pitchFamily="49" charset="0"/>
              <a:buChar char="o"/>
            </a:pPr>
            <a:r>
              <a:rPr lang="en-GB" sz="2800" dirty="0">
                <a:ea typeface="ＭＳ Ｐゴシック"/>
                <a:cs typeface="Arial" panose="020B0604020202020204"/>
              </a:rPr>
              <a:t>1.6</a:t>
            </a:r>
          </a:p>
          <a:p>
            <a:endParaRPr lang="en-IE" dirty="0">
              <a:cs typeface="Arial" panose="020B0604020202020204"/>
            </a:endParaRPr>
          </a:p>
        </p:txBody>
      </p:sp>
    </p:spTree>
    <p:extLst>
      <p:ext uri="{BB962C8B-B14F-4D97-AF65-F5344CB8AC3E}">
        <p14:creationId xmlns:p14="http://schemas.microsoft.com/office/powerpoint/2010/main" val="2271791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68328-4DFD-FC4E-B6AD-EAA8E21467BC}"/>
              </a:ext>
            </a:extLst>
          </p:cNvPr>
          <p:cNvSpPr>
            <a:spLocks noGrp="1"/>
          </p:cNvSpPr>
          <p:nvPr>
            <p:ph type="title"/>
          </p:nvPr>
        </p:nvSpPr>
        <p:spPr/>
        <p:txBody>
          <a:bodyPr/>
          <a:lstStyle/>
          <a:p>
            <a:pPr algn="ctr"/>
            <a:r>
              <a:rPr lang="en-GB">
                <a:latin typeface="Century Gothic"/>
                <a:ea typeface="Century Gothic"/>
                <a:cs typeface="Century Gothic"/>
                <a:sym typeface="Century Gothic"/>
              </a:rPr>
              <a:t>I</a:t>
            </a:r>
            <a:r>
              <a:rPr lang="en-GB"/>
              <a:t>ntroduction</a:t>
            </a:r>
            <a:endParaRPr lang="en-IE"/>
          </a:p>
        </p:txBody>
      </p:sp>
      <p:sp>
        <p:nvSpPr>
          <p:cNvPr id="3" name="Content Placeholder 2">
            <a:extLst>
              <a:ext uri="{FF2B5EF4-FFF2-40B4-BE49-F238E27FC236}">
                <a16:creationId xmlns:a16="http://schemas.microsoft.com/office/drawing/2014/main" id="{48EC0CEB-CE92-6F4A-880C-CB7AD72347E1}"/>
              </a:ext>
            </a:extLst>
          </p:cNvPr>
          <p:cNvSpPr>
            <a:spLocks noGrp="1"/>
          </p:cNvSpPr>
          <p:nvPr>
            <p:ph sz="half" idx="2"/>
          </p:nvPr>
        </p:nvSpPr>
        <p:spPr/>
        <p:txBody>
          <a:bodyPr/>
          <a:lstStyle/>
          <a:p>
            <a:pPr marL="11113" lvl="0" indent="0">
              <a:spcBef>
                <a:spcPts val="0"/>
              </a:spcBef>
              <a:buSzPts val="2200"/>
              <a:buNone/>
            </a:pPr>
            <a:r>
              <a:rPr lang="en-GB" altLang="en-US" sz="2800" b="1">
                <a:ea typeface="ＭＳ Ｐゴシック" panose="020B0600070205080204" pitchFamily="34" charset="-128"/>
              </a:rPr>
              <a:t>Compatibility Groups (CG)</a:t>
            </a:r>
          </a:p>
          <a:p>
            <a:pPr marL="114300" lvl="0" indent="0">
              <a:spcBef>
                <a:spcPts val="0"/>
              </a:spcBef>
              <a:buSzPts val="2200"/>
              <a:buNone/>
            </a:pPr>
            <a:endParaRPr lang="en-GB" altLang="en-US" sz="2800" b="1">
              <a:ea typeface="ＭＳ Ｐゴシック" panose="020B0600070205080204" pitchFamily="34" charset="-128"/>
            </a:endParaRPr>
          </a:p>
          <a:p>
            <a:pPr marL="360363" lvl="1" indent="-349250">
              <a:spcBef>
                <a:spcPts val="0"/>
              </a:spcBef>
              <a:buSzPts val="2200"/>
            </a:pPr>
            <a:r>
              <a:rPr lang="en-GB" altLang="en-US" sz="2800">
                <a:ea typeface="ＭＳ Ｐゴシック" panose="020B0600070205080204" pitchFamily="34" charset="-128"/>
              </a:rPr>
              <a:t>Designed to minimise the risk of storing items together that will either increase the risk or the effects of an accident.</a:t>
            </a:r>
          </a:p>
          <a:p>
            <a:pPr marL="360363" lvl="1" indent="-349250">
              <a:spcBef>
                <a:spcPts val="0"/>
              </a:spcBef>
              <a:buSzPts val="2200"/>
              <a:buNone/>
            </a:pPr>
            <a:endParaRPr lang="en-GB" altLang="en-US" sz="2800">
              <a:ea typeface="ＭＳ Ｐゴシック" panose="020B0600070205080204" pitchFamily="34" charset="-128"/>
            </a:endParaRPr>
          </a:p>
          <a:p>
            <a:pPr marL="360363" lvl="1" indent="-349250">
              <a:spcBef>
                <a:spcPts val="0"/>
              </a:spcBef>
              <a:buSzPts val="2200"/>
            </a:pPr>
            <a:r>
              <a:rPr lang="en-GB" altLang="en-US" sz="2800">
                <a:ea typeface="ＭＳ Ｐゴシック" panose="020B0600070205080204" pitchFamily="34" charset="-128"/>
              </a:rPr>
              <a:t>Articulated by Letters:</a:t>
            </a:r>
          </a:p>
          <a:p>
            <a:pPr marL="11113" lvl="2" indent="0">
              <a:spcBef>
                <a:spcPts val="0"/>
              </a:spcBef>
              <a:buSzPts val="2200"/>
              <a:buNone/>
            </a:pPr>
            <a:endParaRPr lang="en-GB" sz="2800">
              <a:ea typeface="ＭＳ Ｐゴシック" panose="020B0600070205080204" pitchFamily="34" charset="-128"/>
            </a:endParaRPr>
          </a:p>
          <a:p>
            <a:pPr marL="360363" lvl="2" indent="0">
              <a:spcBef>
                <a:spcPts val="0"/>
              </a:spcBef>
              <a:buSzPts val="2200"/>
              <a:buNone/>
            </a:pPr>
            <a:r>
              <a:rPr lang="en-GB" sz="2800">
                <a:ea typeface="ＭＳ Ｐゴシック" panose="020B0600070205080204" pitchFamily="34" charset="-128"/>
              </a:rPr>
              <a:t>A, B, C, D, E, F, G, H, J, K, L, N, S</a:t>
            </a:r>
            <a:endParaRPr lang="en-GB" sz="2800"/>
          </a:p>
          <a:p>
            <a:endParaRPr lang="en-IE"/>
          </a:p>
        </p:txBody>
      </p:sp>
    </p:spTree>
    <p:extLst>
      <p:ext uri="{BB962C8B-B14F-4D97-AF65-F5344CB8AC3E}">
        <p14:creationId xmlns:p14="http://schemas.microsoft.com/office/powerpoint/2010/main" val="3775003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5233F-0941-554B-96C8-AD8D62A92982}"/>
              </a:ext>
            </a:extLst>
          </p:cNvPr>
          <p:cNvSpPr>
            <a:spLocks noGrp="1"/>
          </p:cNvSpPr>
          <p:nvPr>
            <p:ph type="title"/>
          </p:nvPr>
        </p:nvSpPr>
        <p:spPr/>
        <p:txBody>
          <a:bodyPr/>
          <a:lstStyle/>
          <a:p>
            <a:pPr algn="ctr"/>
            <a:r>
              <a:rPr lang="en-GB">
                <a:latin typeface="Century Gothic"/>
                <a:ea typeface="Century Gothic"/>
                <a:cs typeface="Century Gothic"/>
                <a:sym typeface="Century Gothic"/>
              </a:rPr>
              <a:t>I</a:t>
            </a:r>
            <a:r>
              <a:rPr lang="en-GB"/>
              <a:t>ntroduction</a:t>
            </a:r>
            <a:endParaRPr lang="en-IE"/>
          </a:p>
        </p:txBody>
      </p:sp>
      <p:sp>
        <p:nvSpPr>
          <p:cNvPr id="3" name="Content Placeholder 2">
            <a:extLst>
              <a:ext uri="{FF2B5EF4-FFF2-40B4-BE49-F238E27FC236}">
                <a16:creationId xmlns:a16="http://schemas.microsoft.com/office/drawing/2014/main" id="{F2DA2DFC-20F4-914E-A28C-FEBC0245C5B6}"/>
              </a:ext>
            </a:extLst>
          </p:cNvPr>
          <p:cNvSpPr>
            <a:spLocks noGrp="1"/>
          </p:cNvSpPr>
          <p:nvPr>
            <p:ph sz="half" idx="2"/>
          </p:nvPr>
        </p:nvSpPr>
        <p:spPr/>
        <p:txBody>
          <a:bodyPr/>
          <a:lstStyle/>
          <a:p>
            <a:pPr marL="11113" lvl="0" indent="0">
              <a:spcBef>
                <a:spcPts val="1540"/>
              </a:spcBef>
              <a:buSzPts val="2200"/>
              <a:buNone/>
            </a:pPr>
            <a:r>
              <a:rPr lang="en-GB" altLang="ja-JP" sz="2800" b="1"/>
              <a:t>Hazard Classification Code (HCC)</a:t>
            </a:r>
          </a:p>
          <a:p>
            <a:pPr marL="11113" lvl="1" indent="0">
              <a:spcBef>
                <a:spcPts val="1540"/>
              </a:spcBef>
              <a:buSzPts val="2200"/>
              <a:buNone/>
            </a:pPr>
            <a:r>
              <a:rPr lang="en-GB" altLang="en-US" sz="2800">
                <a:ea typeface="ＭＳ Ｐゴシック" panose="020B0600070205080204" pitchFamily="34" charset="-128"/>
              </a:rPr>
              <a:t>Combination of the “Hazard Division” and the “Compatibility Group” results in an alpha-numeric:</a:t>
            </a:r>
          </a:p>
          <a:p>
            <a:pPr marL="1028700" lvl="2" indent="-668338">
              <a:spcBef>
                <a:spcPts val="1540"/>
              </a:spcBef>
              <a:buSzPts val="2200"/>
              <a:buNone/>
            </a:pPr>
            <a:r>
              <a:rPr lang="en-GB" altLang="en-US" sz="2800">
                <a:ea typeface="ＭＳ Ｐゴシック" panose="020B0600070205080204" pitchFamily="34" charset="-128"/>
              </a:rPr>
              <a:t>1.1D or 1.4S </a:t>
            </a:r>
            <a:endParaRPr lang="en-GB" sz="2800"/>
          </a:p>
          <a:p>
            <a:endParaRPr lang="en-IE"/>
          </a:p>
        </p:txBody>
      </p:sp>
    </p:spTree>
    <p:extLst>
      <p:ext uri="{BB962C8B-B14F-4D97-AF65-F5344CB8AC3E}">
        <p14:creationId xmlns:p14="http://schemas.microsoft.com/office/powerpoint/2010/main" val="295170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Props1.xml><?xml version="1.0" encoding="utf-8"?>
<ds:datastoreItem xmlns:ds="http://schemas.openxmlformats.org/officeDocument/2006/customXml" ds:itemID="{00001632-E5AA-4C2E-A496-86D934AFF446}">
  <ds:schemaRefs>
    <ds:schemaRef ds:uri="http://schemas.microsoft.com/sharepoint/v3/contenttype/forms"/>
  </ds:schemaRefs>
</ds:datastoreItem>
</file>

<file path=customXml/itemProps2.xml><?xml version="1.0" encoding="utf-8"?>
<ds:datastoreItem xmlns:ds="http://schemas.openxmlformats.org/officeDocument/2006/customXml" ds:itemID="{8508CD3A-4D6C-451D-9B86-B94901EAC72B}"/>
</file>

<file path=customXml/itemProps3.xml><?xml version="1.0" encoding="utf-8"?>
<ds:datastoreItem xmlns:ds="http://schemas.openxmlformats.org/officeDocument/2006/customXml" ds:itemID="{91F1F03D-4112-450A-BE70-B2B3B5BC7F22}">
  <ds:schemaRefs>
    <ds:schemaRef ds:uri="http://schemas.openxmlformats.org/package/2006/metadata/core-properties"/>
    <ds:schemaRef ds:uri="http://purl.org/dc/dcmitype/"/>
    <ds:schemaRef ds:uri="b56d6760-b380-4122-9876-28594ce256dd"/>
    <ds:schemaRef ds:uri="http://purl.org/dc/elements/1.1/"/>
    <ds:schemaRef ds:uri="http://schemas.microsoft.com/office/2006/metadata/properties"/>
    <ds:schemaRef ds:uri="http://schemas.microsoft.com/office/2006/documentManagement/types"/>
    <ds:schemaRef ds:uri="http://purl.org/dc/terms/"/>
    <ds:schemaRef ds:uri="http://schemas.microsoft.com/office/infopath/2007/PartnerControls"/>
    <ds:schemaRef ds:uri="52653c9e-d874-4f93-8b61-023a65a31c40"/>
    <ds:schemaRef ds:uri="http://www.w3.org/XML/1998/namespace"/>
    <ds:schemaRef ds:uri="985ec44e-1bab-4c0b-9df0-6ba128686fc9"/>
    <ds:schemaRef ds:uri="db065248-edff-472c-af6e-a9abf8433378"/>
  </ds:schemaRefs>
</ds:datastoreItem>
</file>

<file path=docProps/app.xml><?xml version="1.0" encoding="utf-8"?>
<Properties xmlns="http://schemas.openxmlformats.org/officeDocument/2006/extended-properties" xmlns:vt="http://schemas.openxmlformats.org/officeDocument/2006/docPropsVTypes">
  <Template>Office Theme</Template>
  <TotalTime>560</TotalTime>
  <Words>6580</Words>
  <Application>Microsoft Office PowerPoint</Application>
  <PresentationFormat>On-screen Show (4:3)</PresentationFormat>
  <Paragraphs>1511</Paragraphs>
  <Slides>43</Slides>
  <Notes>40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PowerPoint Presentation</vt:lpstr>
      <vt:lpstr>Objective</vt:lpstr>
      <vt:lpstr>Lesson overview</vt:lpstr>
      <vt:lpstr>PowerPoint Presentation</vt:lpstr>
      <vt:lpstr>PowerPoint Presentation</vt:lpstr>
      <vt:lpstr>PowerPoint Presentation</vt:lpstr>
      <vt:lpstr>Introduction</vt:lpstr>
      <vt:lpstr>Introduction</vt:lpstr>
      <vt:lpstr>Introduction</vt:lpstr>
      <vt:lpstr>Hazard Classification Code</vt:lpstr>
      <vt:lpstr>Hazard Divisions</vt:lpstr>
      <vt:lpstr>Hazard Divisions</vt:lpstr>
      <vt:lpstr>Hazard Divisions</vt:lpstr>
      <vt:lpstr>Hazard Divisions</vt:lpstr>
      <vt:lpstr>Hazard Divisions</vt:lpstr>
      <vt:lpstr>Class 1 Hazard Division</vt:lpstr>
      <vt:lpstr>Hazard Division 1.1</vt:lpstr>
      <vt:lpstr>Hazard Division 1.2</vt:lpstr>
      <vt:lpstr>Hazard Division 1.3</vt:lpstr>
      <vt:lpstr>Hazard Division 1.4</vt:lpstr>
      <vt:lpstr>Hazard Division 1.5</vt:lpstr>
      <vt:lpstr>Hazard Division 1.6</vt:lpstr>
      <vt:lpstr>Fire Divisions</vt:lpstr>
      <vt:lpstr>PowerPoint Presentation</vt:lpstr>
      <vt:lpstr>Compatibility Groups</vt:lpstr>
      <vt:lpstr>Example 1 – Detonators</vt:lpstr>
      <vt:lpstr>Example 2 – Mortar Smoke WP</vt:lpstr>
      <vt:lpstr>Example 3 – Small Arms Ammunition</vt:lpstr>
      <vt:lpstr> Example 4 </vt:lpstr>
      <vt:lpstr>Mixing Rules</vt:lpstr>
      <vt:lpstr>Mixing Rules- Notes</vt:lpstr>
      <vt:lpstr>Mixing Rules: Temporary Storage</vt:lpstr>
      <vt:lpstr>Mixing Rules- Notes</vt:lpstr>
      <vt:lpstr>Worked Example</vt:lpstr>
      <vt:lpstr>PowerPoint Presentation</vt:lpstr>
      <vt:lpstr>Exercise</vt:lpstr>
      <vt:lpstr>Exercise</vt:lpstr>
      <vt:lpstr>Exercise</vt:lpstr>
      <vt:lpstr>Available Storage</vt:lpstr>
      <vt:lpstr>Solution</vt:lpstr>
      <vt:lpstr>Layout</vt:lpstr>
      <vt:lpstr>Lesson overview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Edwards</dc:creator>
  <cp:lastModifiedBy>Grantham Andrew</cp:lastModifiedBy>
  <cp:revision>234</cp:revision>
  <cp:lastPrinted>2021-11-11T14:27:28Z</cp:lastPrinted>
  <dcterms:created xsi:type="dcterms:W3CDTF">2021-06-15T14:01:19Z</dcterms:created>
  <dcterms:modified xsi:type="dcterms:W3CDTF">2024-05-16T14:34:58Z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ies>
</file>